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6"/>
  </p:notesMasterIdLst>
  <p:sldIdLst>
    <p:sldId id="256" r:id="rId3"/>
    <p:sldId id="258" r:id="rId4"/>
    <p:sldId id="259" r:id="rId5"/>
    <p:sldId id="260" r:id="rId6"/>
    <p:sldId id="264" r:id="rId7"/>
    <p:sldId id="268" r:id="rId8"/>
    <p:sldId id="265" r:id="rId9"/>
    <p:sldId id="266" r:id="rId10"/>
    <p:sldId id="267" r:id="rId11"/>
    <p:sldId id="270" r:id="rId12"/>
    <p:sldId id="261" r:id="rId13"/>
    <p:sldId id="272" r:id="rId14"/>
    <p:sldId id="292" r:id="rId15"/>
    <p:sldId id="273" r:id="rId16"/>
    <p:sldId id="275" r:id="rId17"/>
    <p:sldId id="274"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76" r:id="rId31"/>
    <p:sldId id="291" r:id="rId32"/>
    <p:sldId id="290" r:id="rId33"/>
    <p:sldId id="262" r:id="rId34"/>
    <p:sldId id="263" r:id="rId35"/>
  </p:sldIdLst>
  <p:sldSz cx="9144000" cy="5143500" type="screen16x9"/>
  <p:notesSz cx="6858000" cy="9144000"/>
  <p:embeddedFontLst>
    <p:embeddedFont>
      <p:font typeface="Rubik" panose="020B0604020202020204" charset="-79"/>
      <p:regular r:id="rId37"/>
      <p:bold r:id="rId38"/>
      <p:italic r:id="rId39"/>
      <p:boldItalic r:id="rId40"/>
    </p:embeddedFont>
    <p:embeddedFont>
      <p:font typeface="Rubik Light" panose="020B0604020202020204" charset="-79"/>
      <p:regular r:id="rId41"/>
      <p:bold r:id="rId42"/>
      <p:italic r:id="rId43"/>
      <p:boldItalic r:id="rId44"/>
    </p:embeddedFont>
    <p:embeddedFont>
      <p:font typeface="Rubik SemiBold" panose="020B0604020202020204" charset="-79"/>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986d0b24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4986d0b241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38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90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47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986d0b241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4986d0b241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52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101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825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6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501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5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7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93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472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594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17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92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986d0b241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4986d0b241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05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26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25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827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43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644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624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27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60431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8088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84305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6051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57222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069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551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2553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04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4499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6810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131341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linkedin.com/in/makmurry-akbar/"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hyperlink" Target="https://github.com/Makmurry/Simple_ETL_For_Data_Warehouse" TargetMode="Externa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hyperlink" Target="https://drive.google.com/file/d/1CC2ufQiMZaj1MdffmndZxHVprpyoo-73/view?usp=sharing" TargetMode="Externa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drive.google.com/file/d/1DNNb0R_RffyKjv5WaaZgDOHaGLuddyul/view"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871870" y="1303547"/>
            <a:ext cx="6703961" cy="553968"/>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lgn="ctr"/>
            <a:r>
              <a:rPr lang="en-US" sz="2400" b="1" dirty="0">
                <a:solidFill>
                  <a:schemeClr val="lt1"/>
                </a:solidFill>
                <a:latin typeface="Rubik"/>
                <a:ea typeface="Rubik"/>
                <a:cs typeface="Rubik"/>
                <a:sym typeface="Rubik"/>
              </a:rPr>
              <a:t>Simple ETL Process For Data Warehouse</a:t>
            </a:r>
            <a:endParaRPr sz="2400" dirty="0">
              <a:solidFill>
                <a:schemeClr val="lt1"/>
              </a:solidFill>
              <a:latin typeface="Rubik"/>
              <a:ea typeface="Rubik"/>
              <a:cs typeface="Rubik"/>
              <a:sym typeface="Rubik"/>
            </a:endParaRPr>
          </a:p>
        </p:txBody>
      </p:sp>
      <p:sp>
        <p:nvSpPr>
          <p:cNvPr id="57" name="Google Shape;57;p13"/>
          <p:cNvSpPr txBox="1"/>
          <p:nvPr/>
        </p:nvSpPr>
        <p:spPr>
          <a:xfrm>
            <a:off x="1375368" y="2474015"/>
            <a:ext cx="6393263" cy="46163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r>
              <a:rPr lang="en-US" sz="1800" dirty="0">
                <a:solidFill>
                  <a:schemeClr val="lt1"/>
                </a:solidFill>
                <a:latin typeface="Rubik SemiBold"/>
                <a:ea typeface="Rubik SemiBold"/>
                <a:cs typeface="Rubik SemiBold"/>
                <a:sym typeface="Rubik SemiBold"/>
              </a:rPr>
              <a:t>ID/X Partners Data Engineer Virtual Internship Program</a:t>
            </a: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2375999" y="3176934"/>
            <a:ext cx="4392000" cy="110796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2000" dirty="0">
                <a:solidFill>
                  <a:schemeClr val="lt1"/>
                </a:solidFill>
                <a:latin typeface="Rubik Light"/>
                <a:ea typeface="Rubik Light"/>
                <a:cs typeface="Rubik Light"/>
                <a:sym typeface="Rubik Light"/>
              </a:rPr>
              <a:t>Presented by</a:t>
            </a:r>
          </a:p>
          <a:p>
            <a:pPr marL="0" lvl="0" indent="0" algn="ctr" rtl="0">
              <a:spcBef>
                <a:spcPts val="0"/>
              </a:spcBef>
              <a:spcAft>
                <a:spcPts val="0"/>
              </a:spcAft>
              <a:buNone/>
            </a:pPr>
            <a:endParaRPr lang="en-ID" sz="2000" dirty="0">
              <a:solidFill>
                <a:schemeClr val="lt1"/>
              </a:solidFill>
              <a:latin typeface="Rubik Light"/>
              <a:ea typeface="Rubik Light"/>
              <a:cs typeface="Rubik Light"/>
              <a:sym typeface="Rubik Light"/>
            </a:endParaRPr>
          </a:p>
          <a:p>
            <a:pPr marL="0" lvl="0" indent="0" algn="ctr" rtl="0">
              <a:spcBef>
                <a:spcPts val="0"/>
              </a:spcBef>
              <a:spcAft>
                <a:spcPts val="0"/>
              </a:spcAft>
              <a:buNone/>
            </a:pPr>
            <a:r>
              <a:rPr lang="en-ID" sz="2000" dirty="0">
                <a:solidFill>
                  <a:schemeClr val="lt1"/>
                </a:solidFill>
                <a:latin typeface="Rubik Light"/>
                <a:ea typeface="Rubik Light"/>
                <a:cs typeface="Rubik Light"/>
                <a:sym typeface="Rubik Light"/>
              </a:rPr>
              <a:t>MAKMURRY AKBAR</a:t>
            </a:r>
          </a:p>
        </p:txBody>
      </p:sp>
      <p:pic>
        <p:nvPicPr>
          <p:cNvPr id="11" name="Google Shape;61;p13">
            <a:extLst>
              <a:ext uri="{FF2B5EF4-FFF2-40B4-BE49-F238E27FC236}">
                <a16:creationId xmlns:a16="http://schemas.microsoft.com/office/drawing/2014/main" id="{94A9508E-1214-44AA-B618-35C2014518C1}"/>
              </a:ext>
            </a:extLst>
          </p:cNvPr>
          <p:cNvPicPr preferRelativeResize="0"/>
          <p:nvPr/>
        </p:nvPicPr>
        <p:blipFill>
          <a:blip r:embed="rId5">
            <a:alphaModFix/>
          </a:blip>
          <a:stretch>
            <a:fillRect/>
          </a:stretch>
        </p:blipFill>
        <p:spPr>
          <a:xfrm>
            <a:off x="2108850" y="288700"/>
            <a:ext cx="1887200" cy="43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0"/>
          <p:cNvSpPr txBox="1"/>
          <p:nvPr/>
        </p:nvSpPr>
        <p:spPr>
          <a:xfrm>
            <a:off x="-107107" y="393405"/>
            <a:ext cx="846300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- 2</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134" name="Google Shape;134;p20"/>
          <p:cNvSpPr txBox="1"/>
          <p:nvPr/>
        </p:nvSpPr>
        <p:spPr>
          <a:xfrm>
            <a:off x="297970" y="1764646"/>
            <a:ext cx="8376900" cy="236984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Pada Database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DWH_Project</a:t>
            </a:r>
            <a:r>
              <a:rPr lang="en-ID" sz="1600" dirty="0">
                <a:solidFill>
                  <a:srgbClr val="FFFFFF"/>
                </a:solidFill>
                <a:latin typeface="Rubik"/>
                <a:ea typeface="Rubik"/>
                <a:cs typeface="Rubik"/>
                <a:sym typeface="Rubik"/>
              </a:rPr>
              <a: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akan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dibuat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skema</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yang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mirip</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dengan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database Staging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Karena Database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DWH_Project</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ini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akan</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menjadi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target load file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Untuk</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nama</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masing-masing</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tabel</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adalah</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sebagai</a:t>
            </a:r>
            <a:r>
              <a:rPr lang="en-ID" sz="1600" dirty="0">
                <a:solidFill>
                  <a:srgbClr val="FFFFFF"/>
                </a:solidFill>
                <a:latin typeface="Rubik"/>
                <a:ea typeface="Rubik"/>
                <a:cs typeface="Rubik"/>
                <a:sym typeface="Rubik"/>
              </a:rPr>
              <a:t> </a:t>
            </a:r>
            <a:r>
              <a:rPr lang="en-ID" sz="1600" dirty="0" err="1">
                <a:solidFill>
                  <a:srgbClr val="FFFFFF"/>
                </a:solidFill>
                <a:latin typeface="Rubik"/>
                <a:ea typeface="Rubik"/>
                <a:cs typeface="Rubik"/>
                <a:sym typeface="Rubik"/>
              </a:rPr>
              <a:t>berikut</a:t>
            </a:r>
            <a:r>
              <a:rPr lang="en-ID" sz="1600" dirty="0">
                <a:solidFill>
                  <a:srgbClr val="FFFFFF"/>
                </a:solidFill>
                <a:latin typeface="Rubik"/>
                <a:ea typeface="Rubik"/>
                <a:cs typeface="Rubik"/>
                <a:sym typeface="Rubik"/>
              </a:rPr>
              <a:t> : </a:t>
            </a:r>
            <a:endParaRPr kumimoji="0" lang="en-ID" sz="1600" b="0"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i="0" u="none" strike="noStrike" kern="0" cap="none" spc="0" normalizeH="0" baseline="0" noProof="0" dirty="0">
                <a:ln>
                  <a:noFill/>
                </a:ln>
                <a:solidFill>
                  <a:srgbClr val="FFFFFF"/>
                </a:solidFill>
                <a:effectLst/>
                <a:uLnTx/>
                <a:uFillTx/>
                <a:latin typeface="Rubik"/>
                <a:ea typeface="Rubik"/>
                <a:cs typeface="Rubik"/>
                <a:sym typeface="Rubik"/>
              </a:rPr>
              <a:t>Dimension Table yang </a:t>
            </a:r>
            <a:r>
              <a:rPr kumimoji="0" lang="en-ID" sz="1600" i="0" u="none" strike="noStrike" kern="0" cap="none" spc="0" normalizeH="0" baseline="0" noProof="0" dirty="0" err="1">
                <a:ln>
                  <a:noFill/>
                </a:ln>
                <a:solidFill>
                  <a:srgbClr val="FFFFFF"/>
                </a:solidFill>
                <a:effectLst/>
                <a:uLnTx/>
                <a:uFillTx/>
                <a:latin typeface="Rubik"/>
                <a:ea typeface="Rubik"/>
                <a:cs typeface="Rubik"/>
                <a:sym typeface="Rubik"/>
              </a:rPr>
              <a:t>terdiri</a:t>
            </a:r>
            <a:r>
              <a:rPr kumimoji="0" lang="en-ID" sz="1600" i="0" u="none" strike="noStrike" kern="0" cap="none" spc="0" normalizeH="0" baseline="0" noProof="0" dirty="0">
                <a:ln>
                  <a:noFill/>
                </a:ln>
                <a:solidFill>
                  <a:srgbClr val="FFFFFF"/>
                </a:solidFill>
                <a:effectLst/>
                <a:uLnTx/>
                <a:uFillTx/>
                <a:latin typeface="Rubik"/>
                <a:ea typeface="Rubik"/>
                <a:cs typeface="Rubik"/>
                <a:sym typeface="Rubik"/>
              </a:rPr>
              <a:t> :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DimCustomer</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DimProduct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dan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DimStatusOrder</a:t>
            </a: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Serta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Fact Table </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FactSalesOrder</a:t>
            </a: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 name="Rectangle 1">
            <a:extLst>
              <a:ext uri="{FF2B5EF4-FFF2-40B4-BE49-F238E27FC236}">
                <a16:creationId xmlns:a16="http://schemas.microsoft.com/office/drawing/2014/main" id="{51D3EE85-58D9-475B-8005-CDB5A7A55D5C}"/>
              </a:ext>
            </a:extLst>
          </p:cNvPr>
          <p:cNvSpPr/>
          <p:nvPr/>
        </p:nvSpPr>
        <p:spPr>
          <a:xfrm>
            <a:off x="1857540" y="1302981"/>
            <a:ext cx="5067413" cy="461665"/>
          </a:xfrm>
          <a:prstGeom prst="rect">
            <a:avLst/>
          </a:prstGeom>
        </p:spPr>
        <p:txBody>
          <a:bodyPr wrap="none">
            <a:spAutoFit/>
          </a:bodyPr>
          <a:lstStyle/>
          <a:p>
            <a:pPr lvl="0" algn="ctr">
              <a:defRPr/>
            </a:pPr>
            <a:r>
              <a:rPr lang="en-ID" sz="2400" b="1" dirty="0">
                <a:solidFill>
                  <a:srgbClr val="FFFFFF"/>
                </a:solidFill>
                <a:latin typeface="Rubik"/>
                <a:ea typeface="Rubik"/>
                <a:cs typeface="Rubik"/>
                <a:sym typeface="Rubik"/>
              </a:rPr>
              <a:t>Create Database </a:t>
            </a:r>
            <a:r>
              <a:rPr lang="en-ID" sz="2400" b="1" dirty="0" err="1">
                <a:solidFill>
                  <a:srgbClr val="FFFFFF"/>
                </a:solidFill>
                <a:latin typeface="Rubik"/>
                <a:ea typeface="Rubik"/>
                <a:cs typeface="Rubik"/>
                <a:sym typeface="Rubik"/>
              </a:rPr>
              <a:t>DWH_Project</a:t>
            </a:r>
            <a:endParaRPr lang="en-ID" sz="2400" b="1" dirty="0">
              <a:solidFill>
                <a:srgbClr val="FFFFFF"/>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777637" y="185625"/>
            <a:ext cx="6262319"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2 - Create Database </a:t>
            </a:r>
            <a:r>
              <a:rPr lang="en-ID" sz="2000" b="1" dirty="0" err="1">
                <a:solidFill>
                  <a:schemeClr val="tx1"/>
                </a:solidFill>
                <a:latin typeface="Rubik"/>
                <a:ea typeface="Rubik"/>
                <a:cs typeface="Rubik"/>
                <a:sym typeface="Rubik"/>
              </a:rPr>
              <a:t>DWH_Project</a:t>
            </a:r>
            <a:endParaRPr lang="en-ID" sz="20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 name="Picture 1">
            <a:extLst>
              <a:ext uri="{FF2B5EF4-FFF2-40B4-BE49-F238E27FC236}">
                <a16:creationId xmlns:a16="http://schemas.microsoft.com/office/drawing/2014/main" id="{D4FB69A6-DAD2-427C-B1B8-9D830C52DE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9632" y="996146"/>
            <a:ext cx="6309641" cy="3407484"/>
          </a:xfrm>
          <a:prstGeom prst="rect">
            <a:avLst/>
          </a:prstGeom>
        </p:spPr>
      </p:pic>
      <p:sp>
        <p:nvSpPr>
          <p:cNvPr id="7" name="Google Shape;103;p17">
            <a:extLst>
              <a:ext uri="{FF2B5EF4-FFF2-40B4-BE49-F238E27FC236}">
                <a16:creationId xmlns:a16="http://schemas.microsoft.com/office/drawing/2014/main" id="{7096F5DF-B758-4895-89A8-2F45248DFE84}"/>
              </a:ext>
            </a:extLst>
          </p:cNvPr>
          <p:cNvSpPr txBox="1"/>
          <p:nvPr/>
        </p:nvSpPr>
        <p:spPr>
          <a:xfrm>
            <a:off x="153102" y="1644732"/>
            <a:ext cx="2363429" cy="1477297"/>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lnSpc>
                <a:spcPct val="150000"/>
              </a:lnSpc>
            </a:pPr>
            <a:r>
              <a:rPr lang="en-ID" sz="1200" b="1" dirty="0" err="1">
                <a:solidFill>
                  <a:schemeClr val="tx1"/>
                </a:solidFill>
                <a:latin typeface="Rubik"/>
                <a:ea typeface="Rubik"/>
                <a:cs typeface="Rubik"/>
                <a:sym typeface="Rubik"/>
              </a:rPr>
              <a:t>Buat</a:t>
            </a:r>
            <a:r>
              <a:rPr lang="en-ID" sz="1200" b="1" dirty="0">
                <a:solidFill>
                  <a:schemeClr val="tx1"/>
                </a:solidFill>
                <a:latin typeface="Rubik"/>
                <a:ea typeface="Rubik"/>
                <a:cs typeface="Rubik"/>
                <a:sym typeface="Rubik"/>
              </a:rPr>
              <a:t> Database </a:t>
            </a:r>
            <a:r>
              <a:rPr lang="en-ID" sz="1200" b="1" dirty="0" err="1">
                <a:solidFill>
                  <a:schemeClr val="tx1"/>
                </a:solidFill>
                <a:latin typeface="Rubik"/>
                <a:ea typeface="Rubik"/>
                <a:cs typeface="Rubik"/>
                <a:sym typeface="Rubik"/>
              </a:rPr>
              <a:t>baru</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Bernama</a:t>
            </a:r>
            <a:r>
              <a:rPr lang="en-ID" sz="1200" b="1" dirty="0">
                <a:solidFill>
                  <a:schemeClr val="tx1"/>
                </a:solidFill>
                <a:latin typeface="Rubik"/>
                <a:ea typeface="Rubik"/>
                <a:cs typeface="Rubik"/>
                <a:sym typeface="Rubik"/>
              </a:rPr>
              <a:t>  :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nSpc>
                <a:spcPct val="150000"/>
              </a:lnSpc>
            </a:pPr>
            <a:endParaRPr lang="en-ID" sz="1200" b="1" dirty="0">
              <a:solidFill>
                <a:schemeClr val="tx1"/>
              </a:solidFill>
              <a:latin typeface="Rubik"/>
              <a:ea typeface="Rubik"/>
              <a:cs typeface="Rubik"/>
              <a:sym typeface="Rubik"/>
            </a:endParaRPr>
          </a:p>
          <a:p>
            <a:pPr lvl="0">
              <a:lnSpc>
                <a:spcPct val="150000"/>
              </a:lnSpc>
            </a:pPr>
            <a:r>
              <a:rPr lang="en-ID" sz="1200" b="1" dirty="0" err="1">
                <a:solidFill>
                  <a:schemeClr val="tx1"/>
                </a:solidFill>
                <a:latin typeface="Rubik"/>
                <a:ea typeface="Rubik"/>
                <a:cs typeface="Rubik"/>
                <a:sym typeface="Rubik"/>
              </a:rPr>
              <a:t>Klik</a:t>
            </a:r>
            <a:r>
              <a:rPr lang="en-ID" sz="1200" b="1" dirty="0">
                <a:solidFill>
                  <a:schemeClr val="tx1"/>
                </a:solidFill>
                <a:latin typeface="Rubik"/>
                <a:ea typeface="Rubik"/>
                <a:cs typeface="Rubik"/>
                <a:sym typeface="Rubik"/>
              </a:rPr>
              <a:t> OK</a:t>
            </a:r>
          </a:p>
          <a:p>
            <a:pPr lvl="0"/>
            <a:endParaRPr lang="en-ID" sz="1200" b="1" dirty="0">
              <a:solidFill>
                <a:schemeClr val="tx1"/>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1052015" y="185625"/>
            <a:ext cx="6262319"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1800" b="1" dirty="0">
                <a:solidFill>
                  <a:schemeClr val="tx1"/>
                </a:solidFill>
                <a:latin typeface="Rubik"/>
                <a:ea typeface="Rubik"/>
                <a:cs typeface="Rubik"/>
                <a:sym typeface="Rubik"/>
              </a:rPr>
              <a:t>Task 2 – Create Tables In DWH Project Database</a:t>
            </a:r>
            <a:endParaRPr lang="en-ID" sz="18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 name="Google Shape;111;p18">
            <a:extLst>
              <a:ext uri="{FF2B5EF4-FFF2-40B4-BE49-F238E27FC236}">
                <a16:creationId xmlns:a16="http://schemas.microsoft.com/office/drawing/2014/main" id="{7D02A543-1FEE-470E-98C2-DEA58FB197AA}"/>
              </a:ext>
            </a:extLst>
          </p:cNvPr>
          <p:cNvSpPr txBox="1"/>
          <p:nvPr/>
        </p:nvSpPr>
        <p:spPr>
          <a:xfrm>
            <a:off x="51890" y="1648451"/>
            <a:ext cx="2000250" cy="92329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200" b="1" dirty="0" err="1">
                <a:solidFill>
                  <a:schemeClr val="tx1"/>
                </a:solidFill>
                <a:latin typeface="Rubik"/>
                <a:ea typeface="Rubik"/>
                <a:cs typeface="Rubik"/>
                <a:sym typeface="Rubik"/>
              </a:rPr>
              <a:t>Buat</a:t>
            </a:r>
            <a:r>
              <a:rPr lang="en-ID" sz="1200" b="1" dirty="0">
                <a:solidFill>
                  <a:schemeClr val="tx1"/>
                </a:solidFill>
                <a:latin typeface="Rubik"/>
                <a:ea typeface="Rubik"/>
                <a:cs typeface="Rubik"/>
                <a:sym typeface="Rubik"/>
              </a:rPr>
              <a:t> Query </a:t>
            </a:r>
            <a:r>
              <a:rPr lang="en-ID" sz="1200" b="1" dirty="0" err="1">
                <a:solidFill>
                  <a:schemeClr val="tx1"/>
                </a:solidFill>
                <a:latin typeface="Rubik"/>
                <a:ea typeface="Rubik"/>
                <a:cs typeface="Rubik"/>
                <a:sym typeface="Rubik"/>
              </a:rPr>
              <a:t>baru</a:t>
            </a:r>
            <a:r>
              <a:rPr lang="en-ID" sz="1200" b="1" dirty="0">
                <a:solidFill>
                  <a:schemeClr val="tx1"/>
                </a:solidFill>
                <a:latin typeface="Rubik"/>
                <a:ea typeface="Rubik"/>
                <a:cs typeface="Rubik"/>
                <a:sym typeface="Rubik"/>
              </a:rPr>
              <a:t> pada database </a:t>
            </a:r>
            <a:r>
              <a:rPr lang="en-ID" sz="1200" b="1" dirty="0" err="1">
                <a:solidFill>
                  <a:schemeClr val="tx1"/>
                </a:solidFill>
                <a:latin typeface="Rubik"/>
                <a:ea typeface="Rubik"/>
                <a:cs typeface="Rubik"/>
                <a:sym typeface="Rubik"/>
              </a:rPr>
              <a:t>DWH_Project</a:t>
            </a:r>
            <a:endParaRPr lang="en-ID" sz="1200" b="1" dirty="0">
              <a:solidFill>
                <a:schemeClr val="tx1"/>
              </a:solidFill>
              <a:latin typeface="Rubik"/>
              <a:ea typeface="Rubik"/>
              <a:cs typeface="Rubik"/>
              <a:sym typeface="Rubik"/>
            </a:endParaRPr>
          </a:p>
          <a:p>
            <a:pPr lvl="0" algn="just">
              <a:defRPr/>
            </a:pPr>
            <a:r>
              <a:rPr lang="en-ID" sz="1200" b="1" dirty="0" err="1">
                <a:solidFill>
                  <a:schemeClr val="tx1"/>
                </a:solidFill>
                <a:latin typeface="Rubik"/>
                <a:ea typeface="Rubik"/>
                <a:cs typeface="Rubik"/>
                <a:sym typeface="Rubik"/>
              </a:rPr>
              <a:t>Lalu</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buat</a:t>
            </a:r>
            <a:r>
              <a:rPr lang="en-ID" sz="1200" b="1" dirty="0">
                <a:solidFill>
                  <a:schemeClr val="tx1"/>
                </a:solidFill>
                <a:latin typeface="Rubik"/>
                <a:ea typeface="Rubik"/>
                <a:cs typeface="Rubik"/>
                <a:sym typeface="Rubik"/>
              </a:rPr>
              <a:t> table </a:t>
            </a:r>
            <a:r>
              <a:rPr lang="en-ID" sz="1200" b="1" dirty="0" err="1">
                <a:solidFill>
                  <a:schemeClr val="tx1"/>
                </a:solidFill>
                <a:latin typeface="Rubik"/>
                <a:ea typeface="Rubik"/>
                <a:cs typeface="Rubik"/>
                <a:sym typeface="Rubik"/>
              </a:rPr>
              <a:t>sesuai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ketentuan</a:t>
            </a:r>
            <a:r>
              <a:rPr lang="en-ID" sz="1200" b="1" dirty="0">
                <a:solidFill>
                  <a:schemeClr val="tx1"/>
                </a:solidFill>
                <a:latin typeface="Rubik"/>
                <a:ea typeface="Rubik"/>
                <a:cs typeface="Rubik"/>
                <a:sym typeface="Rubik"/>
              </a:rPr>
              <a:t> project</a:t>
            </a:r>
          </a:p>
        </p:txBody>
      </p:sp>
      <p:pic>
        <p:nvPicPr>
          <p:cNvPr id="4" name="Picture 3">
            <a:extLst>
              <a:ext uri="{FF2B5EF4-FFF2-40B4-BE49-F238E27FC236}">
                <a16:creationId xmlns:a16="http://schemas.microsoft.com/office/drawing/2014/main" id="{B9A51233-DCDA-4307-AB37-EE39C82159D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04030" y="863299"/>
            <a:ext cx="6868519" cy="3673625"/>
          </a:xfrm>
          <a:prstGeom prst="rect">
            <a:avLst/>
          </a:prstGeom>
        </p:spPr>
      </p:pic>
    </p:spTree>
    <p:extLst>
      <p:ext uri="{BB962C8B-B14F-4D97-AF65-F5344CB8AC3E}">
        <p14:creationId xmlns:p14="http://schemas.microsoft.com/office/powerpoint/2010/main" val="122457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793020" y="25904"/>
            <a:ext cx="6262319"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algn="ctr">
              <a:defRPr/>
            </a:pPr>
            <a:r>
              <a:rPr lang="en-ID" sz="1800" b="1" dirty="0">
                <a:solidFill>
                  <a:schemeClr val="tx1"/>
                </a:solidFill>
                <a:latin typeface="Rubik"/>
                <a:ea typeface="Rubik"/>
                <a:cs typeface="Rubik"/>
                <a:sym typeface="Rubik"/>
              </a:rPr>
              <a:t>Task 2 – Create Tables In DWH Project Database</a:t>
            </a:r>
            <a:endParaRPr lang="en-ID" sz="1800" b="1" dirty="0">
              <a:solidFill>
                <a:srgbClr val="FFFFFF"/>
              </a:solidFill>
              <a:latin typeface="Rubik"/>
              <a:ea typeface="Rubik"/>
              <a:cs typeface="Rubik"/>
              <a:sym typeface="Rubik"/>
            </a:endParaRPr>
          </a:p>
          <a:p>
            <a:pPr lvl="0" algn="ctr">
              <a:defRPr/>
            </a:pPr>
            <a:endParaRPr lang="en-ID" sz="1800" b="1" dirty="0">
              <a:solidFill>
                <a:srgbClr val="FFFFFF"/>
              </a:solidFill>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508986" y="49906"/>
            <a:ext cx="1399902" cy="541300"/>
          </a:xfrm>
          <a:prstGeom prst="rect">
            <a:avLst/>
          </a:prstGeom>
          <a:noFill/>
          <a:ln>
            <a:noFill/>
          </a:ln>
        </p:spPr>
      </p:pic>
      <p:pic>
        <p:nvPicPr>
          <p:cNvPr id="2" name="Picture 1">
            <a:extLst>
              <a:ext uri="{FF2B5EF4-FFF2-40B4-BE49-F238E27FC236}">
                <a16:creationId xmlns:a16="http://schemas.microsoft.com/office/drawing/2014/main" id="{A3417CEC-5B5B-43CC-AC46-AA97B297EFE6}"/>
              </a:ext>
            </a:extLst>
          </p:cNvPr>
          <p:cNvPicPr>
            <a:picLocks noChangeAspect="1"/>
          </p:cNvPicPr>
          <p:nvPr/>
        </p:nvPicPr>
        <p:blipFill>
          <a:blip r:embed="rId5"/>
          <a:stretch>
            <a:fillRect/>
          </a:stretch>
        </p:blipFill>
        <p:spPr>
          <a:xfrm>
            <a:off x="266835" y="487539"/>
            <a:ext cx="7391946" cy="4394223"/>
          </a:xfrm>
          <a:prstGeom prst="rect">
            <a:avLst/>
          </a:prstGeom>
        </p:spPr>
      </p:pic>
    </p:spTree>
    <p:extLst>
      <p:ext uri="{BB962C8B-B14F-4D97-AF65-F5344CB8AC3E}">
        <p14:creationId xmlns:p14="http://schemas.microsoft.com/office/powerpoint/2010/main" val="186801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 name="Google Shape;111;p18">
            <a:extLst>
              <a:ext uri="{FF2B5EF4-FFF2-40B4-BE49-F238E27FC236}">
                <a16:creationId xmlns:a16="http://schemas.microsoft.com/office/drawing/2014/main" id="{7D02A543-1FEE-470E-98C2-DEA58FB197AA}"/>
              </a:ext>
            </a:extLst>
          </p:cNvPr>
          <p:cNvSpPr txBox="1"/>
          <p:nvPr/>
        </p:nvSpPr>
        <p:spPr>
          <a:xfrm>
            <a:off x="504824" y="450163"/>
            <a:ext cx="6550515" cy="72324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200" b="1" dirty="0" err="1">
                <a:solidFill>
                  <a:schemeClr val="tx1"/>
                </a:solidFill>
                <a:latin typeface="Rubik"/>
                <a:ea typeface="Rubik"/>
                <a:cs typeface="Rubik"/>
                <a:sym typeface="Rubik"/>
              </a:rPr>
              <a:t>Berikut</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ini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adalah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tampilan</a:t>
            </a:r>
            <a:r>
              <a:rPr lang="en-ID" sz="1200" b="1" dirty="0">
                <a:solidFill>
                  <a:schemeClr val="tx1"/>
                </a:solidFill>
                <a:latin typeface="Rubik"/>
                <a:ea typeface="Rubik"/>
                <a:cs typeface="Rubik"/>
                <a:sym typeface="Rubik"/>
              </a:rPr>
              <a:t> ERD </a:t>
            </a:r>
            <a:r>
              <a:rPr lang="en-ID" sz="1200" b="1" dirty="0" err="1">
                <a:solidFill>
                  <a:schemeClr val="tx1"/>
                </a:solidFill>
                <a:latin typeface="Rubik"/>
                <a:ea typeface="Rubik"/>
                <a:cs typeface="Rubik"/>
                <a:sym typeface="Rubik"/>
              </a:rPr>
              <a:t>DWH_Project</a:t>
            </a:r>
            <a:endParaRPr lang="en-ID" sz="1200" b="1" dirty="0">
              <a:solidFill>
                <a:schemeClr val="tx1"/>
              </a:solidFill>
              <a:latin typeface="Rubik"/>
              <a:ea typeface="Rubik"/>
              <a:cs typeface="Rubik"/>
              <a:sym typeface="Rubik"/>
            </a:endParaRPr>
          </a:p>
          <a:p>
            <a:pPr lvl="0" algn="just">
              <a:defRPr/>
            </a:pPr>
            <a:endParaRPr lang="en-ID" sz="1200" b="1" i="1" dirty="0">
              <a:solidFill>
                <a:schemeClr val="tx1"/>
              </a:solidFill>
              <a:latin typeface="Rubik"/>
              <a:ea typeface="Rubik"/>
              <a:cs typeface="Rubik"/>
              <a:sym typeface="Rubik"/>
            </a:endParaRPr>
          </a:p>
          <a:p>
            <a:pPr lvl="0" algn="just">
              <a:defRPr/>
            </a:pPr>
            <a:r>
              <a:rPr lang="en-ID" sz="1100" b="1" i="1" dirty="0">
                <a:solidFill>
                  <a:schemeClr val="tx1"/>
                </a:solidFill>
                <a:latin typeface="Rubik"/>
                <a:ea typeface="Rubik"/>
                <a:cs typeface="Rubik"/>
                <a:sym typeface="Rubik"/>
              </a:rPr>
              <a:t>Code Snippets </a:t>
            </a:r>
            <a:r>
              <a:rPr lang="en-ID" sz="1100" b="1" i="1" dirty="0" err="1">
                <a:solidFill>
                  <a:schemeClr val="tx1"/>
                </a:solidFill>
                <a:latin typeface="Rubik"/>
                <a:ea typeface="Rubik"/>
                <a:cs typeface="Rubik"/>
                <a:sym typeface="Rubik"/>
              </a:rPr>
              <a:t>tersedia</a:t>
            </a:r>
            <a:r>
              <a:rPr lang="en-ID" sz="1100" b="1" i="1" dirty="0">
                <a:solidFill>
                  <a:schemeClr val="tx1"/>
                </a:solidFill>
                <a:latin typeface="Rubik"/>
                <a:ea typeface="Rubik"/>
                <a:cs typeface="Rubik"/>
                <a:sym typeface="Rubik"/>
              </a:rPr>
              <a:t> pada </a:t>
            </a:r>
            <a:r>
              <a:rPr lang="en-ID" sz="1100" b="1" i="1" dirty="0" err="1">
                <a:solidFill>
                  <a:schemeClr val="tx1"/>
                </a:solidFill>
                <a:latin typeface="Rubik"/>
                <a:ea typeface="Rubik"/>
                <a:cs typeface="Rubik"/>
                <a:sym typeface="Rubik"/>
              </a:rPr>
              <a:t>Github</a:t>
            </a:r>
            <a:r>
              <a:rPr lang="en-ID" sz="1100" b="1" i="1" dirty="0">
                <a:solidFill>
                  <a:schemeClr val="tx1"/>
                </a:solidFill>
                <a:latin typeface="Rubik"/>
                <a:ea typeface="Rubik"/>
                <a:cs typeface="Rubik"/>
                <a:sym typeface="Rubik"/>
              </a:rPr>
              <a:t> </a:t>
            </a:r>
            <a:r>
              <a:rPr lang="en-ID" sz="1100" b="1" i="1" dirty="0" err="1">
                <a:solidFill>
                  <a:schemeClr val="tx1"/>
                </a:solidFill>
                <a:latin typeface="Rubik"/>
                <a:ea typeface="Rubik"/>
                <a:cs typeface="Rubik"/>
                <a:sym typeface="Rubik"/>
              </a:rPr>
              <a:t>saya</a:t>
            </a:r>
            <a:r>
              <a:rPr lang="en-ID" sz="1100" b="1" i="1" dirty="0">
                <a:solidFill>
                  <a:schemeClr val="tx1"/>
                </a:solidFill>
                <a:latin typeface="Rubik"/>
                <a:ea typeface="Rubik"/>
                <a:cs typeface="Rubik"/>
                <a:sym typeface="Rubik"/>
              </a:rPr>
              <a:t>, Link </a:t>
            </a:r>
            <a:r>
              <a:rPr lang="en-ID" sz="1100" b="1" i="1" dirty="0" err="1">
                <a:solidFill>
                  <a:schemeClr val="tx1"/>
                </a:solidFill>
                <a:latin typeface="Rubik"/>
                <a:ea typeface="Rubik"/>
                <a:cs typeface="Rubik"/>
                <a:sym typeface="Rubik"/>
              </a:rPr>
              <a:t>Github</a:t>
            </a:r>
            <a:r>
              <a:rPr lang="en-ID" sz="1100" b="1" i="1" dirty="0">
                <a:solidFill>
                  <a:schemeClr val="tx1"/>
                </a:solidFill>
                <a:latin typeface="Rubik"/>
                <a:ea typeface="Rubik"/>
                <a:cs typeface="Rubik"/>
                <a:sym typeface="Rubik"/>
              </a:rPr>
              <a:t> </a:t>
            </a:r>
            <a:r>
              <a:rPr lang="en-ID" sz="1100" b="1" i="1" dirty="0" err="1">
                <a:solidFill>
                  <a:schemeClr val="tx1"/>
                </a:solidFill>
                <a:latin typeface="Rubik"/>
                <a:ea typeface="Rubik"/>
                <a:cs typeface="Rubik"/>
                <a:sym typeface="Rubik"/>
              </a:rPr>
              <a:t>ada</a:t>
            </a:r>
            <a:r>
              <a:rPr lang="en-ID" sz="1100" b="1" i="1" dirty="0">
                <a:solidFill>
                  <a:schemeClr val="tx1"/>
                </a:solidFill>
                <a:latin typeface="Rubik"/>
                <a:ea typeface="Rubik"/>
                <a:cs typeface="Rubik"/>
                <a:sym typeface="Rubik"/>
              </a:rPr>
              <a:t> pada </a:t>
            </a:r>
            <a:r>
              <a:rPr lang="en-ID" sz="1100" b="1" i="1" dirty="0" err="1">
                <a:solidFill>
                  <a:schemeClr val="tx1"/>
                </a:solidFill>
                <a:latin typeface="Rubik"/>
                <a:ea typeface="Rubik"/>
                <a:cs typeface="Rubik"/>
                <a:sym typeface="Rubik"/>
              </a:rPr>
              <a:t>akhir</a:t>
            </a:r>
            <a:r>
              <a:rPr lang="en-ID" sz="1100" b="1" i="1" dirty="0">
                <a:solidFill>
                  <a:schemeClr val="tx1"/>
                </a:solidFill>
                <a:latin typeface="Rubik"/>
                <a:ea typeface="Rubik"/>
                <a:cs typeface="Rubik"/>
                <a:sym typeface="Rubik"/>
              </a:rPr>
              <a:t> slide</a:t>
            </a:r>
          </a:p>
        </p:txBody>
      </p:sp>
      <p:pic>
        <p:nvPicPr>
          <p:cNvPr id="2" name="Picture 1">
            <a:extLst>
              <a:ext uri="{FF2B5EF4-FFF2-40B4-BE49-F238E27FC236}">
                <a16:creationId xmlns:a16="http://schemas.microsoft.com/office/drawing/2014/main" id="{D3B18044-BC93-4936-A01A-7F61631367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695" y="1265869"/>
            <a:ext cx="7077075" cy="3785171"/>
          </a:xfrm>
          <a:prstGeom prst="rect">
            <a:avLst/>
          </a:prstGeom>
        </p:spPr>
      </p:pic>
      <p:sp>
        <p:nvSpPr>
          <p:cNvPr id="7" name="Google Shape;111;p18">
            <a:extLst>
              <a:ext uri="{FF2B5EF4-FFF2-40B4-BE49-F238E27FC236}">
                <a16:creationId xmlns:a16="http://schemas.microsoft.com/office/drawing/2014/main" id="{CE570A4B-E82A-412F-AF49-2A8D761449A6}"/>
              </a:ext>
            </a:extLst>
          </p:cNvPr>
          <p:cNvSpPr txBox="1"/>
          <p:nvPr/>
        </p:nvSpPr>
        <p:spPr>
          <a:xfrm>
            <a:off x="793020" y="25904"/>
            <a:ext cx="6262319"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defRPr/>
            </a:pPr>
            <a:r>
              <a:rPr lang="en-ID" sz="1800" b="1" dirty="0">
                <a:solidFill>
                  <a:schemeClr val="tx1"/>
                </a:solidFill>
                <a:latin typeface="Rubik"/>
                <a:ea typeface="Rubik"/>
                <a:cs typeface="Rubik"/>
                <a:sym typeface="Rubik"/>
              </a:rPr>
              <a:t>Task 2 – ERD Database </a:t>
            </a:r>
            <a:r>
              <a:rPr lang="en-ID" sz="1800" b="1" dirty="0" err="1">
                <a:solidFill>
                  <a:schemeClr val="tx1"/>
                </a:solidFill>
                <a:latin typeface="Rubik"/>
                <a:ea typeface="Rubik"/>
                <a:cs typeface="Rubik"/>
                <a:sym typeface="Rubik"/>
              </a:rPr>
              <a:t>DWH_Project</a:t>
            </a:r>
            <a:endParaRPr lang="en-ID" sz="1800" b="1" dirty="0">
              <a:solidFill>
                <a:srgbClr val="FFFFFF"/>
              </a:solidFill>
              <a:latin typeface="Rubik"/>
              <a:ea typeface="Rubik"/>
              <a:cs typeface="Rubik"/>
              <a:sym typeface="Rubik"/>
            </a:endParaRPr>
          </a:p>
        </p:txBody>
      </p:sp>
    </p:spTree>
    <p:extLst>
      <p:ext uri="{BB962C8B-B14F-4D97-AF65-F5344CB8AC3E}">
        <p14:creationId xmlns:p14="http://schemas.microsoft.com/office/powerpoint/2010/main" val="373730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7"/>
          <p:cNvSpPr txBox="1"/>
          <p:nvPr/>
        </p:nvSpPr>
        <p:spPr>
          <a:xfrm>
            <a:off x="52901" y="453348"/>
            <a:ext cx="846300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3</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199" name="Google Shape;199;p27"/>
          <p:cNvSpPr txBox="1"/>
          <p:nvPr/>
        </p:nvSpPr>
        <p:spPr>
          <a:xfrm>
            <a:off x="223541" y="1468343"/>
            <a:ext cx="8376900" cy="553968"/>
          </a:xfrm>
          <a:prstGeom prst="rect">
            <a:avLst/>
          </a:prstGeom>
          <a:noFill/>
          <a:ln>
            <a:noFill/>
          </a:ln>
        </p:spPr>
        <p:txBody>
          <a:bodyPr spcFirstLastPara="1" wrap="square" lIns="91425" tIns="91425" rIns="91425" bIns="91425" anchor="t" anchorCtr="0">
            <a:spAutoFit/>
          </a:bodyPr>
          <a:lstStyle/>
          <a:p>
            <a:pPr lvl="0" algn="ctr"/>
            <a:r>
              <a:rPr lang="en-ID" sz="2400" b="1" dirty="0">
                <a:solidFill>
                  <a:srgbClr val="FFFFFF"/>
                </a:solidFill>
                <a:latin typeface="Rubik"/>
                <a:ea typeface="Rubik"/>
                <a:cs typeface="Rubik"/>
                <a:sym typeface="Rubik"/>
              </a:rPr>
              <a:t>Create ETL Job </a:t>
            </a:r>
          </a:p>
        </p:txBody>
      </p:sp>
      <p:sp>
        <p:nvSpPr>
          <p:cNvPr id="5" name="Google Shape;199;p27">
            <a:extLst>
              <a:ext uri="{FF2B5EF4-FFF2-40B4-BE49-F238E27FC236}">
                <a16:creationId xmlns:a16="http://schemas.microsoft.com/office/drawing/2014/main" id="{1269BCA6-9ECE-43CC-81CD-D4A8A45990D1}"/>
              </a:ext>
            </a:extLst>
          </p:cNvPr>
          <p:cNvSpPr txBox="1"/>
          <p:nvPr/>
        </p:nvSpPr>
        <p:spPr>
          <a:xfrm>
            <a:off x="383550" y="2571750"/>
            <a:ext cx="8376900" cy="1107965"/>
          </a:xfrm>
          <a:prstGeom prst="rect">
            <a:avLst/>
          </a:prstGeom>
          <a:noFill/>
          <a:ln>
            <a:noFill/>
          </a:ln>
        </p:spPr>
        <p:txBody>
          <a:bodyPr spcFirstLastPara="1" wrap="square" lIns="91425" tIns="91425" rIns="91425" bIns="91425" anchor="t" anchorCtr="0">
            <a:spAutoFit/>
          </a:bodyPr>
          <a:lstStyle/>
          <a:p>
            <a:pPr lvl="0" algn="ctr">
              <a:lnSpc>
                <a:spcPct val="150000"/>
              </a:lnSpc>
            </a:pPr>
            <a:r>
              <a:rPr lang="en-ID" sz="2000" b="1" dirty="0">
                <a:solidFill>
                  <a:srgbClr val="FFFFFF"/>
                </a:solidFill>
                <a:latin typeface="Rubik"/>
                <a:ea typeface="Rubik"/>
                <a:cs typeface="Rubik"/>
                <a:sym typeface="Rubik"/>
              </a:rPr>
              <a:t>Tool Yang </a:t>
            </a:r>
            <a:r>
              <a:rPr lang="en-ID" sz="2000" b="1" dirty="0" err="1">
                <a:solidFill>
                  <a:srgbClr val="FFFFFF"/>
                </a:solidFill>
                <a:latin typeface="Rubik"/>
                <a:ea typeface="Rubik"/>
                <a:cs typeface="Rubik"/>
                <a:sym typeface="Rubik"/>
              </a:rPr>
              <a:t>Digunakan</a:t>
            </a:r>
            <a:r>
              <a:rPr lang="en-ID" sz="2000" b="1" dirty="0">
                <a:solidFill>
                  <a:srgbClr val="FFFFFF"/>
                </a:solidFill>
                <a:latin typeface="Rubik"/>
                <a:ea typeface="Rubik"/>
                <a:cs typeface="Rubik"/>
                <a:sym typeface="Rubik"/>
              </a:rPr>
              <a:t> :</a:t>
            </a:r>
          </a:p>
          <a:p>
            <a:pPr lvl="0" algn="ctr">
              <a:lnSpc>
                <a:spcPct val="150000"/>
              </a:lnSpc>
            </a:pPr>
            <a:r>
              <a:rPr lang="en-ID" sz="2000" b="1" dirty="0">
                <a:solidFill>
                  <a:srgbClr val="FFFFFF"/>
                </a:solidFill>
                <a:latin typeface="Rubik"/>
                <a:ea typeface="Rubik"/>
                <a:cs typeface="Rubik"/>
                <a:sym typeface="Rubik"/>
              </a:rPr>
              <a:t>Talend Open Studio </a:t>
            </a:r>
            <a:r>
              <a:rPr lang="en-ID" sz="2000" b="1" dirty="0" err="1">
                <a:solidFill>
                  <a:srgbClr val="FFFFFF"/>
                </a:solidFill>
                <a:latin typeface="Rubik"/>
                <a:ea typeface="Rubik"/>
                <a:cs typeface="Rubik"/>
                <a:sym typeface="Rubik"/>
              </a:rPr>
              <a:t>Versi</a:t>
            </a:r>
            <a:r>
              <a:rPr lang="en-ID" sz="2000" b="1" dirty="0">
                <a:solidFill>
                  <a:srgbClr val="FFFFFF"/>
                </a:solidFill>
                <a:latin typeface="Rubik"/>
                <a:ea typeface="Rubik"/>
                <a:cs typeface="Rubik"/>
                <a:sym typeface="Rubik"/>
              </a:rPr>
              <a:t> 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Project In Talend</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D97CB896-9DF7-4920-A299-4072F5AFB703}"/>
              </a:ext>
            </a:extLst>
          </p:cNvPr>
          <p:cNvPicPr>
            <a:picLocks noChangeAspect="1"/>
          </p:cNvPicPr>
          <p:nvPr/>
        </p:nvPicPr>
        <p:blipFill>
          <a:blip r:embed="rId5"/>
          <a:stretch>
            <a:fillRect/>
          </a:stretch>
        </p:blipFill>
        <p:spPr>
          <a:xfrm>
            <a:off x="3121320" y="1858704"/>
            <a:ext cx="5772150" cy="2914650"/>
          </a:xfrm>
          <a:prstGeom prst="rect">
            <a:avLst/>
          </a:prstGeom>
        </p:spPr>
      </p:pic>
      <p:sp>
        <p:nvSpPr>
          <p:cNvPr id="9" name="Google Shape;103;p17">
            <a:extLst>
              <a:ext uri="{FF2B5EF4-FFF2-40B4-BE49-F238E27FC236}">
                <a16:creationId xmlns:a16="http://schemas.microsoft.com/office/drawing/2014/main" id="{15F9941E-1445-4780-A3DF-23EB82B674D6}"/>
              </a:ext>
            </a:extLst>
          </p:cNvPr>
          <p:cNvSpPr txBox="1"/>
          <p:nvPr/>
        </p:nvSpPr>
        <p:spPr>
          <a:xfrm>
            <a:off x="385763" y="940177"/>
            <a:ext cx="2496039" cy="2554515"/>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a:solidFill>
                  <a:schemeClr val="tx1"/>
                </a:solidFill>
                <a:latin typeface="Rubik"/>
                <a:ea typeface="Rubik"/>
                <a:cs typeface="Rubik"/>
                <a:sym typeface="Rubik"/>
              </a:rPr>
              <a:t>Buka Talend Open Studio</a:t>
            </a: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Pilih</a:t>
            </a:r>
            <a:r>
              <a:rPr lang="en-ID" b="1" dirty="0">
                <a:solidFill>
                  <a:schemeClr val="tx1"/>
                </a:solidFill>
                <a:latin typeface="Rubik"/>
                <a:ea typeface="Rubik"/>
                <a:cs typeface="Rubik"/>
                <a:sym typeface="Rubik"/>
              </a:rPr>
              <a:t> Create a New Project</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a:solidFill>
                  <a:schemeClr val="tx1"/>
                </a:solidFill>
                <a:latin typeface="Rubik"/>
                <a:ea typeface="Rubik"/>
                <a:cs typeface="Rubik"/>
                <a:sym typeface="Rubik"/>
              </a:rPr>
              <a:t>Beri </a:t>
            </a:r>
            <a:r>
              <a:rPr lang="en-ID" b="1" dirty="0" err="1">
                <a:solidFill>
                  <a:schemeClr val="tx1"/>
                </a:solidFill>
                <a:latin typeface="Rubik"/>
                <a:ea typeface="Rubik"/>
                <a:cs typeface="Rubik"/>
                <a:sym typeface="Rubik"/>
              </a:rPr>
              <a:t>nama</a:t>
            </a:r>
            <a:r>
              <a:rPr lang="en-ID" b="1" dirty="0">
                <a:solidFill>
                  <a:schemeClr val="tx1"/>
                </a:solidFill>
                <a:latin typeface="Rubik"/>
                <a:ea typeface="Rubik"/>
                <a:cs typeface="Rubik"/>
                <a:sym typeface="Rubik"/>
              </a:rPr>
              <a:t> project</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Create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Finish</a:t>
            </a:r>
          </a:p>
          <a:p>
            <a:pPr lvl="0"/>
            <a:endParaRPr lang="en-ID" b="1" dirty="0">
              <a:solidFill>
                <a:schemeClr val="tx1"/>
              </a:solidFill>
              <a:latin typeface="Rubik"/>
              <a:ea typeface="Rubik"/>
              <a:cs typeface="Rubik"/>
              <a:sym typeface="Rubik"/>
            </a:endParaRPr>
          </a:p>
        </p:txBody>
      </p:sp>
    </p:spTree>
    <p:extLst>
      <p:ext uri="{BB962C8B-B14F-4D97-AF65-F5344CB8AC3E}">
        <p14:creationId xmlns:p14="http://schemas.microsoft.com/office/powerpoint/2010/main" val="2043423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Connection In Talend</a:t>
            </a:r>
            <a:endParaRPr sz="2000" b="1" dirty="0">
              <a:latin typeface="Rubik"/>
              <a:ea typeface="Rubik"/>
              <a:cs typeface="Rubik"/>
              <a:sym typeface="Rubik"/>
            </a:endParaRPr>
          </a:p>
        </p:txBody>
      </p:sp>
      <p:pic>
        <p:nvPicPr>
          <p:cNvPr id="3" name="Picture 2">
            <a:extLst>
              <a:ext uri="{FF2B5EF4-FFF2-40B4-BE49-F238E27FC236}">
                <a16:creationId xmlns:a16="http://schemas.microsoft.com/office/drawing/2014/main" id="{C9E3F420-3688-4E89-B8A9-94314B0FFA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2786" y="849717"/>
            <a:ext cx="3560359" cy="4060392"/>
          </a:xfrm>
          <a:prstGeom prst="rect">
            <a:avLst/>
          </a:prstGeom>
        </p:spPr>
      </p:pic>
      <p:pic>
        <p:nvPicPr>
          <p:cNvPr id="5" name="Picture 4">
            <a:extLst>
              <a:ext uri="{FF2B5EF4-FFF2-40B4-BE49-F238E27FC236}">
                <a16:creationId xmlns:a16="http://schemas.microsoft.com/office/drawing/2014/main" id="{2ED4AFD6-C205-4A70-86E8-10C5F809AC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57839" y="849718"/>
            <a:ext cx="4459663" cy="4060391"/>
          </a:xfrm>
          <a:prstGeom prst="rect">
            <a:avLst/>
          </a:prstGeom>
        </p:spPr>
      </p:pic>
    </p:spTree>
    <p:extLst>
      <p:ext uri="{BB962C8B-B14F-4D97-AF65-F5344CB8AC3E}">
        <p14:creationId xmlns:p14="http://schemas.microsoft.com/office/powerpoint/2010/main" val="199867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Create Connection In Talend</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B49342C4-D3D0-463D-9ECF-E2862E3FDEAF}"/>
              </a:ext>
            </a:extLst>
          </p:cNvPr>
          <p:cNvPicPr>
            <a:picLocks noChangeAspect="1"/>
          </p:cNvPicPr>
          <p:nvPr/>
        </p:nvPicPr>
        <p:blipFill>
          <a:blip r:embed="rId5"/>
          <a:stretch>
            <a:fillRect/>
          </a:stretch>
        </p:blipFill>
        <p:spPr>
          <a:xfrm>
            <a:off x="425675" y="2364159"/>
            <a:ext cx="8292645" cy="1199435"/>
          </a:xfrm>
          <a:prstGeom prst="rect">
            <a:avLst/>
          </a:prstGeom>
        </p:spPr>
      </p:pic>
      <p:sp>
        <p:nvSpPr>
          <p:cNvPr id="9" name="Google Shape;111;p18">
            <a:extLst>
              <a:ext uri="{FF2B5EF4-FFF2-40B4-BE49-F238E27FC236}">
                <a16:creationId xmlns:a16="http://schemas.microsoft.com/office/drawing/2014/main" id="{4BB572BC-AFEF-4C86-9E38-2D784D21AF8C}"/>
              </a:ext>
            </a:extLst>
          </p:cNvPr>
          <p:cNvSpPr txBox="1"/>
          <p:nvPr/>
        </p:nvSpPr>
        <p:spPr>
          <a:xfrm>
            <a:off x="650393" y="1071659"/>
            <a:ext cx="7367158" cy="110796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2000" dirty="0" err="1">
                <a:solidFill>
                  <a:schemeClr val="tx1"/>
                </a:solidFill>
                <a:latin typeface="Rubik"/>
                <a:ea typeface="Rubik"/>
                <a:cs typeface="Rubik"/>
                <a:sym typeface="Rubik"/>
              </a:rPr>
              <a:t>Lakukan</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Konfigurasi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Koneksi</a:t>
            </a:r>
            <a:r>
              <a:rPr lang="en-ID" sz="2000" dirty="0">
                <a:solidFill>
                  <a:schemeClr val="tx1"/>
                </a:solidFill>
                <a:latin typeface="Rubik"/>
                <a:ea typeface="Rubik"/>
                <a:cs typeface="Rubik"/>
                <a:sym typeface="Rubik"/>
              </a:rPr>
              <a:t> yang </a:t>
            </a:r>
            <a:r>
              <a:rPr lang="en-ID" sz="2000" dirty="0" err="1">
                <a:solidFill>
                  <a:schemeClr val="tx1"/>
                </a:solidFill>
                <a:latin typeface="Rubik"/>
                <a:ea typeface="Rubik"/>
                <a:cs typeface="Rubik"/>
                <a:sym typeface="Rubik"/>
              </a:rPr>
              <a:t>sama</a:t>
            </a:r>
            <a:r>
              <a:rPr lang="en-ID" sz="2000" dirty="0">
                <a:solidFill>
                  <a:schemeClr val="tx1"/>
                </a:solidFill>
                <a:latin typeface="Rubik"/>
                <a:ea typeface="Rubik"/>
                <a:cs typeface="Rubik"/>
                <a:sym typeface="Rubik"/>
              </a:rPr>
              <a:t> pada Database </a:t>
            </a:r>
            <a:r>
              <a:rPr lang="en-ID" sz="2000" dirty="0" err="1">
                <a:solidFill>
                  <a:schemeClr val="tx1"/>
                </a:solidFill>
                <a:latin typeface="Rubik"/>
                <a:ea typeface="Rubik"/>
                <a:cs typeface="Rubik"/>
                <a:sym typeface="Rubik"/>
              </a:rPr>
              <a:t>DWH_Project</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Sehingga</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muncul</a:t>
            </a:r>
            <a:r>
              <a:rPr lang="en-ID" sz="2000" dirty="0">
                <a:solidFill>
                  <a:schemeClr val="tx1"/>
                </a:solidFill>
                <a:latin typeface="Rubik"/>
                <a:ea typeface="Rubik"/>
                <a:cs typeface="Rubik"/>
                <a:sym typeface="Rubik"/>
              </a:rPr>
              <a:t> 2 </a:t>
            </a:r>
            <a:r>
              <a:rPr lang="en-ID" sz="2000" dirty="0" err="1">
                <a:solidFill>
                  <a:schemeClr val="tx1"/>
                </a:solidFill>
                <a:latin typeface="Rubik"/>
                <a:ea typeface="Rubik"/>
                <a:cs typeface="Rubik"/>
                <a:sym typeface="Rubik"/>
              </a:rPr>
              <a:t>koneksi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seperti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gambar</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berikut</a:t>
            </a:r>
            <a:r>
              <a:rPr lang="en-ID" sz="2000" dirty="0">
                <a:solidFill>
                  <a:schemeClr val="tx1"/>
                </a:solidFill>
                <a:latin typeface="Rubik"/>
                <a:ea typeface="Rubik"/>
                <a:cs typeface="Rubik"/>
                <a:sym typeface="Rubik"/>
              </a:rPr>
              <a:t> : </a:t>
            </a:r>
          </a:p>
        </p:txBody>
      </p:sp>
      <p:sp>
        <p:nvSpPr>
          <p:cNvPr id="11" name="Google Shape;111;p18">
            <a:extLst>
              <a:ext uri="{FF2B5EF4-FFF2-40B4-BE49-F238E27FC236}">
                <a16:creationId xmlns:a16="http://schemas.microsoft.com/office/drawing/2014/main" id="{6A46246A-2C89-4C34-AF49-15A276B82528}"/>
              </a:ext>
            </a:extLst>
          </p:cNvPr>
          <p:cNvSpPr txBox="1"/>
          <p:nvPr/>
        </p:nvSpPr>
        <p:spPr>
          <a:xfrm>
            <a:off x="650393" y="3846616"/>
            <a:ext cx="7481983" cy="80018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2000" dirty="0">
                <a:solidFill>
                  <a:schemeClr val="tx1"/>
                </a:solidFill>
                <a:latin typeface="Rubik"/>
                <a:ea typeface="Rubik"/>
                <a:cs typeface="Rubik"/>
                <a:sym typeface="Rubik"/>
              </a:rPr>
              <a:t>Setelah </a:t>
            </a:r>
            <a:r>
              <a:rPr lang="en-ID" sz="2000" dirty="0" err="1">
                <a:solidFill>
                  <a:schemeClr val="tx1"/>
                </a:solidFill>
                <a:latin typeface="Rubik"/>
                <a:ea typeface="Rubik"/>
                <a:cs typeface="Rubik"/>
                <a:sym typeface="Rubik"/>
              </a:rPr>
              <a:t>itu</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lakukan</a:t>
            </a:r>
            <a:r>
              <a:rPr lang="en-ID" sz="2000" b="1" dirty="0">
                <a:solidFill>
                  <a:schemeClr val="tx1"/>
                </a:solidFill>
                <a:latin typeface="Rubik"/>
                <a:ea typeface="Rubik"/>
                <a:cs typeface="Rubik"/>
                <a:sym typeface="Rubik"/>
              </a:rPr>
              <a:t> Retrieve Schema </a:t>
            </a:r>
            <a:r>
              <a:rPr lang="en-ID" sz="2000" dirty="0" err="1">
                <a:solidFill>
                  <a:schemeClr val="tx1"/>
                </a:solidFill>
                <a:latin typeface="Rubik"/>
                <a:ea typeface="Rubik"/>
                <a:cs typeface="Rubik"/>
                <a:sym typeface="Rubik"/>
              </a:rPr>
              <a:t>untuk</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mengambil</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skema</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dari</a:t>
            </a:r>
            <a:r>
              <a:rPr lang="en-ID" sz="2000" dirty="0">
                <a:solidFill>
                  <a:schemeClr val="tx1"/>
                </a:solidFill>
                <a:latin typeface="Rubik"/>
                <a:ea typeface="Rubik"/>
                <a:cs typeface="Rubik"/>
                <a:sym typeface="Rubik"/>
              </a:rPr>
              <a:t> </a:t>
            </a:r>
            <a:r>
              <a:rPr lang="en-ID" sz="2000" dirty="0" err="1">
                <a:solidFill>
                  <a:schemeClr val="tx1"/>
                </a:solidFill>
                <a:latin typeface="Rubik"/>
                <a:ea typeface="Rubik"/>
                <a:cs typeface="Rubik"/>
                <a:sym typeface="Rubik"/>
              </a:rPr>
              <a:t>sumber</a:t>
            </a:r>
            <a:r>
              <a:rPr lang="en-ID" sz="2000" dirty="0">
                <a:solidFill>
                  <a:schemeClr val="tx1"/>
                </a:solidFill>
                <a:latin typeface="Rubik"/>
                <a:ea typeface="Rubik"/>
                <a:cs typeface="Rubik"/>
                <a:sym typeface="Rubik"/>
              </a:rPr>
              <a:t> data</a:t>
            </a:r>
          </a:p>
        </p:txBody>
      </p:sp>
    </p:spTree>
    <p:extLst>
      <p:ext uri="{BB962C8B-B14F-4D97-AF65-F5344CB8AC3E}">
        <p14:creationId xmlns:p14="http://schemas.microsoft.com/office/powerpoint/2010/main" val="3838139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Retrieve Schema</a:t>
            </a:r>
            <a:endParaRPr sz="2000" b="1" dirty="0">
              <a:latin typeface="Rubik"/>
              <a:ea typeface="Rubik"/>
              <a:cs typeface="Rubik"/>
              <a:sym typeface="Rubik"/>
            </a:endParaRPr>
          </a:p>
        </p:txBody>
      </p:sp>
      <p:pic>
        <p:nvPicPr>
          <p:cNvPr id="3" name="Picture 2">
            <a:extLst>
              <a:ext uri="{FF2B5EF4-FFF2-40B4-BE49-F238E27FC236}">
                <a16:creationId xmlns:a16="http://schemas.microsoft.com/office/drawing/2014/main" id="{F252F163-6199-423B-974F-03BA565213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6236" y="829589"/>
            <a:ext cx="3580760" cy="2924878"/>
          </a:xfrm>
          <a:prstGeom prst="rect">
            <a:avLst/>
          </a:prstGeom>
        </p:spPr>
      </p:pic>
      <p:pic>
        <p:nvPicPr>
          <p:cNvPr id="4" name="Picture 3">
            <a:extLst>
              <a:ext uri="{FF2B5EF4-FFF2-40B4-BE49-F238E27FC236}">
                <a16:creationId xmlns:a16="http://schemas.microsoft.com/office/drawing/2014/main" id="{1E8A10C8-2A8C-4167-A5F3-662AFA3B8D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13436" y="801952"/>
            <a:ext cx="4484125" cy="3484320"/>
          </a:xfrm>
          <a:prstGeom prst="rect">
            <a:avLst/>
          </a:prstGeom>
        </p:spPr>
      </p:pic>
    </p:spTree>
    <p:extLst>
      <p:ext uri="{BB962C8B-B14F-4D97-AF65-F5344CB8AC3E}">
        <p14:creationId xmlns:p14="http://schemas.microsoft.com/office/powerpoint/2010/main" val="3869950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5"/>
          <p:cNvPicPr preferRelativeResize="0"/>
          <p:nvPr/>
        </p:nvPicPr>
        <p:blipFill>
          <a:blip r:embed="rId3">
            <a:alphaModFix amt="10000"/>
          </a:blip>
          <a:stretch>
            <a:fillRect/>
          </a:stretch>
        </p:blipFill>
        <p:spPr>
          <a:xfrm>
            <a:off x="41687" y="0"/>
            <a:ext cx="9144001" cy="5143501"/>
          </a:xfrm>
          <a:prstGeom prst="rect">
            <a:avLst/>
          </a:prstGeom>
          <a:noFill/>
          <a:ln>
            <a:noFill/>
          </a:ln>
        </p:spPr>
      </p:pic>
      <p:pic>
        <p:nvPicPr>
          <p:cNvPr id="74" name="Google Shape;74;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5" name="Google Shape;75;p15"/>
          <p:cNvSpPr/>
          <p:nvPr/>
        </p:nvSpPr>
        <p:spPr>
          <a:xfrm>
            <a:off x="0" y="0"/>
            <a:ext cx="4377089" cy="5143500"/>
          </a:xfrm>
          <a:prstGeom prst="rect">
            <a:avLst/>
          </a:prstGeom>
          <a:solidFill>
            <a:schemeClr val="bg1">
              <a:lumMod val="75000"/>
              <a:alpha val="4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5"/>
          <p:cNvSpPr txBox="1"/>
          <p:nvPr/>
        </p:nvSpPr>
        <p:spPr>
          <a:xfrm>
            <a:off x="631131" y="1802727"/>
            <a:ext cx="274142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D" sz="1800" b="1" dirty="0">
                <a:latin typeface="Rubik SemiBold"/>
                <a:ea typeface="Rubik SemiBold"/>
                <a:cs typeface="Rubik SemiBold"/>
                <a:sym typeface="Rubik SemiBold"/>
              </a:rPr>
              <a:t>MAKMURRY AKBAR</a:t>
            </a:r>
            <a:endParaRPr sz="1800" b="1" dirty="0">
              <a:latin typeface="Rubik SemiBold"/>
              <a:ea typeface="Rubik SemiBold"/>
              <a:cs typeface="Rubik SemiBold"/>
              <a:sym typeface="Rubik SemiBold"/>
            </a:endParaRPr>
          </a:p>
        </p:txBody>
      </p:sp>
      <p:sp>
        <p:nvSpPr>
          <p:cNvPr id="78" name="Google Shape;78;p15"/>
          <p:cNvSpPr txBox="1"/>
          <p:nvPr/>
        </p:nvSpPr>
        <p:spPr>
          <a:xfrm>
            <a:off x="225043" y="2172663"/>
            <a:ext cx="3553596"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Rubik SemiBold"/>
                <a:ea typeface="Rubik SemiBold"/>
                <a:cs typeface="Rubik SemiBold"/>
                <a:sym typeface="Rubik SemiBold"/>
              </a:rPr>
              <a:t>About </a:t>
            </a:r>
            <a:r>
              <a:rPr lang="en-ID" sz="2000" dirty="0">
                <a:latin typeface="Rubik SemiBold"/>
                <a:ea typeface="Rubik SemiBold"/>
                <a:cs typeface="Rubik SemiBold"/>
                <a:sym typeface="Rubik SemiBold"/>
              </a:rPr>
              <a:t>Me</a:t>
            </a:r>
            <a:endParaRPr sz="2000" dirty="0">
              <a:latin typeface="Rubik SemiBold"/>
              <a:ea typeface="Rubik SemiBold"/>
              <a:cs typeface="Rubik SemiBold"/>
              <a:sym typeface="Rubik SemiBold"/>
            </a:endParaRPr>
          </a:p>
        </p:txBody>
      </p:sp>
      <p:sp>
        <p:nvSpPr>
          <p:cNvPr id="79" name="Google Shape;79;p15"/>
          <p:cNvSpPr txBox="1"/>
          <p:nvPr/>
        </p:nvSpPr>
        <p:spPr>
          <a:xfrm>
            <a:off x="4753733" y="1034413"/>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My Experience</a:t>
            </a:r>
            <a:endParaRPr sz="2000" dirty="0">
              <a:latin typeface="Rubik SemiBold"/>
              <a:ea typeface="Rubik SemiBold"/>
              <a:cs typeface="Rubik SemiBold"/>
              <a:sym typeface="Rubik SemiBold"/>
            </a:endParaRPr>
          </a:p>
        </p:txBody>
      </p:sp>
      <p:grpSp>
        <p:nvGrpSpPr>
          <p:cNvPr id="10" name="Group 9">
            <a:extLst>
              <a:ext uri="{FF2B5EF4-FFF2-40B4-BE49-F238E27FC236}">
                <a16:creationId xmlns:a16="http://schemas.microsoft.com/office/drawing/2014/main" id="{77152B21-FA59-47E3-BAE1-820271872BDB}"/>
              </a:ext>
            </a:extLst>
          </p:cNvPr>
          <p:cNvGrpSpPr/>
          <p:nvPr/>
        </p:nvGrpSpPr>
        <p:grpSpPr>
          <a:xfrm>
            <a:off x="4490238" y="1580775"/>
            <a:ext cx="218400" cy="2257350"/>
            <a:chOff x="5000625" y="1716050"/>
            <a:chExt cx="218400" cy="2257350"/>
          </a:xfrm>
        </p:grpSpPr>
        <p:sp>
          <p:nvSpPr>
            <p:cNvPr id="80" name="Google Shape;80;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5"/>
          <p:cNvSpPr/>
          <p:nvPr/>
        </p:nvSpPr>
        <p:spPr>
          <a:xfrm>
            <a:off x="4475988" y="379508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4803588" y="1489875"/>
            <a:ext cx="3913914"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b="1" dirty="0" err="1">
                <a:latin typeface="Rubik"/>
                <a:ea typeface="Rubik"/>
                <a:cs typeface="Rubik"/>
                <a:sym typeface="Rubik"/>
              </a:rPr>
              <a:t>Rakamin</a:t>
            </a:r>
            <a:r>
              <a:rPr lang="en-ID" b="1" dirty="0">
                <a:latin typeface="Rubik"/>
                <a:ea typeface="Rubik"/>
                <a:cs typeface="Rubik"/>
                <a:sym typeface="Rubik"/>
              </a:rPr>
              <a:t> Academy X PT. Kimia </a:t>
            </a:r>
            <a:r>
              <a:rPr lang="en-ID" b="1" dirty="0" err="1">
                <a:latin typeface="Rubik"/>
                <a:ea typeface="Rubik"/>
                <a:cs typeface="Rubik"/>
                <a:sym typeface="Rubik"/>
              </a:rPr>
              <a:t>Farma</a:t>
            </a:r>
            <a:r>
              <a:rPr lang="en-ID" b="1" dirty="0">
                <a:latin typeface="Rubik"/>
                <a:ea typeface="Rubik"/>
                <a:cs typeface="Rubik"/>
                <a:sym typeface="Rubik"/>
              </a:rPr>
              <a:t> ,TBK</a:t>
            </a:r>
          </a:p>
          <a:p>
            <a:pPr lvl="0"/>
            <a:r>
              <a:rPr lang="en-US" dirty="0">
                <a:latin typeface="Rubik"/>
                <a:ea typeface="Rubik"/>
                <a:cs typeface="Rubik"/>
                <a:sym typeface="Rubik"/>
              </a:rPr>
              <a:t>Kimia </a:t>
            </a:r>
            <a:r>
              <a:rPr lang="en-US" dirty="0" err="1">
                <a:latin typeface="Rubik"/>
                <a:ea typeface="Rubik"/>
                <a:cs typeface="Rubik"/>
                <a:sym typeface="Rubik"/>
              </a:rPr>
              <a:t>Farma</a:t>
            </a:r>
            <a:r>
              <a:rPr lang="en-US" dirty="0">
                <a:latin typeface="Rubik"/>
                <a:ea typeface="Rubik"/>
                <a:cs typeface="Rubik"/>
                <a:sym typeface="Rubik"/>
              </a:rPr>
              <a:t> Big Data Analytics Virtual Internship Program</a:t>
            </a:r>
            <a:endParaRPr dirty="0">
              <a:latin typeface="Rubik"/>
              <a:ea typeface="Rubik"/>
              <a:cs typeface="Rubik"/>
              <a:sym typeface="Rubik"/>
            </a:endParaRPr>
          </a:p>
        </p:txBody>
      </p:sp>
      <p:sp>
        <p:nvSpPr>
          <p:cNvPr id="86" name="Google Shape;86;p15"/>
          <p:cNvSpPr txBox="1"/>
          <p:nvPr/>
        </p:nvSpPr>
        <p:spPr>
          <a:xfrm>
            <a:off x="4789338" y="2564301"/>
            <a:ext cx="4063095" cy="615523"/>
          </a:xfrm>
          <a:prstGeom prst="rect">
            <a:avLst/>
          </a:prstGeom>
          <a:noFill/>
          <a:ln>
            <a:noFill/>
          </a:ln>
        </p:spPr>
        <p:txBody>
          <a:bodyPr spcFirstLastPara="1" wrap="square" lIns="91425" tIns="91425" rIns="91425" bIns="91425" anchor="t" anchorCtr="0">
            <a:spAutoFit/>
          </a:bodyPr>
          <a:lstStyle/>
          <a:p>
            <a:r>
              <a:rPr lang="en-ID" b="1" dirty="0" err="1">
                <a:latin typeface="Rubik" panose="020B0604020202020204" charset="-79"/>
                <a:cs typeface="Rubik" panose="020B0604020202020204" charset="-79"/>
              </a:rPr>
              <a:t>Rakamin</a:t>
            </a:r>
            <a:r>
              <a:rPr lang="en-ID" b="1" dirty="0">
                <a:latin typeface="Rubik" panose="020B0604020202020204" charset="-79"/>
                <a:cs typeface="Rubik" panose="020B0604020202020204" charset="-79"/>
              </a:rPr>
              <a:t> Academy X Home Credit Indonesia</a:t>
            </a:r>
          </a:p>
          <a:p>
            <a:r>
              <a:rPr lang="en-US" dirty="0">
                <a:latin typeface="Rubik" panose="020B0604020202020204" charset="-79"/>
                <a:cs typeface="Rubik" panose="020B0604020202020204" charset="-79"/>
              </a:rPr>
              <a:t>Data Scientist Virtual Internship Experience </a:t>
            </a:r>
            <a:endParaRPr dirty="0">
              <a:latin typeface="Rubik" panose="020B0604020202020204" charset="-79"/>
              <a:ea typeface="Rubik"/>
              <a:cs typeface="Rubik" panose="020B0604020202020204" charset="-79"/>
              <a:sym typeface="Rubik"/>
            </a:endParaRPr>
          </a:p>
        </p:txBody>
      </p:sp>
      <p:sp>
        <p:nvSpPr>
          <p:cNvPr id="87" name="Google Shape;87;p15"/>
          <p:cNvSpPr txBox="1"/>
          <p:nvPr/>
        </p:nvSpPr>
        <p:spPr>
          <a:xfrm>
            <a:off x="4803588" y="3488805"/>
            <a:ext cx="3740100" cy="615523"/>
          </a:xfrm>
          <a:prstGeom prst="rect">
            <a:avLst/>
          </a:prstGeom>
          <a:noFill/>
          <a:ln>
            <a:noFill/>
          </a:ln>
        </p:spPr>
        <p:txBody>
          <a:bodyPr spcFirstLastPara="1" wrap="square" lIns="91425" tIns="91425" rIns="91425" bIns="91425" anchor="t" anchorCtr="0">
            <a:spAutoFit/>
          </a:bodyPr>
          <a:lstStyle/>
          <a:p>
            <a:r>
              <a:rPr lang="en-ID" b="1" dirty="0" err="1">
                <a:latin typeface="Rubik" panose="020B0604020202020204" charset="-79"/>
                <a:cs typeface="Rubik" panose="020B0604020202020204" charset="-79"/>
              </a:rPr>
              <a:t>Asosiasi</a:t>
            </a:r>
            <a:r>
              <a:rPr lang="en-ID" b="1" dirty="0">
                <a:latin typeface="Rubik" panose="020B0604020202020204" charset="-79"/>
                <a:cs typeface="Rubik" panose="020B0604020202020204" charset="-79"/>
              </a:rPr>
              <a:t> </a:t>
            </a:r>
            <a:r>
              <a:rPr lang="en-ID" b="1" dirty="0" err="1">
                <a:latin typeface="Rubik" panose="020B0604020202020204" charset="-79"/>
                <a:cs typeface="Rubik" panose="020B0604020202020204" charset="-79"/>
              </a:rPr>
              <a:t>Pengusaha</a:t>
            </a:r>
            <a:r>
              <a:rPr lang="en-ID" b="1" dirty="0">
                <a:latin typeface="Rubik" panose="020B0604020202020204" charset="-79"/>
                <a:cs typeface="Rubik" panose="020B0604020202020204" charset="-79"/>
              </a:rPr>
              <a:t> Indonesia (APINDO) </a:t>
            </a:r>
          </a:p>
          <a:p>
            <a:r>
              <a:rPr lang="en-ID" dirty="0">
                <a:latin typeface="Rubik" panose="020B0604020202020204" charset="-79"/>
                <a:cs typeface="Rubik" panose="020B0604020202020204" charset="-79"/>
              </a:rPr>
              <a:t>Data Processor </a:t>
            </a:r>
          </a:p>
        </p:txBody>
      </p:sp>
      <p:pic>
        <p:nvPicPr>
          <p:cNvPr id="7" name="Picture 6">
            <a:extLst>
              <a:ext uri="{FF2B5EF4-FFF2-40B4-BE49-F238E27FC236}">
                <a16:creationId xmlns:a16="http://schemas.microsoft.com/office/drawing/2014/main" id="{5BAE305B-3E55-4848-B383-58E531E1E4D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45541" y="231166"/>
            <a:ext cx="1312600" cy="1498863"/>
          </a:xfrm>
          <a:prstGeom prst="rect">
            <a:avLst/>
          </a:prstGeom>
        </p:spPr>
      </p:pic>
      <p:sp>
        <p:nvSpPr>
          <p:cNvPr id="28" name="Google Shape;78;p15">
            <a:extLst>
              <a:ext uri="{FF2B5EF4-FFF2-40B4-BE49-F238E27FC236}">
                <a16:creationId xmlns:a16="http://schemas.microsoft.com/office/drawing/2014/main" id="{C49EEFEB-9230-4F4E-ADAE-BB0B70DD46A7}"/>
              </a:ext>
            </a:extLst>
          </p:cNvPr>
          <p:cNvSpPr txBox="1"/>
          <p:nvPr/>
        </p:nvSpPr>
        <p:spPr>
          <a:xfrm>
            <a:off x="216996" y="2736964"/>
            <a:ext cx="3753566" cy="1477297"/>
          </a:xfrm>
          <a:prstGeom prst="rect">
            <a:avLst/>
          </a:prstGeom>
          <a:noFill/>
          <a:ln>
            <a:noFill/>
          </a:ln>
        </p:spPr>
        <p:txBody>
          <a:bodyPr spcFirstLastPara="1" wrap="square" lIns="91425" tIns="91425" rIns="91425" bIns="91425" anchor="t" anchorCtr="0">
            <a:spAutoFit/>
          </a:bodyPr>
          <a:lstStyle/>
          <a:p>
            <a:pPr lvl="0" algn="just"/>
            <a:r>
              <a:rPr lang="en-ID" sz="1200" dirty="0"/>
              <a:t>Saya </a:t>
            </a:r>
            <a:r>
              <a:rPr lang="en-ID" sz="1200" dirty="0" err="1"/>
              <a:t>lulusan</a:t>
            </a:r>
            <a:r>
              <a:rPr lang="en-ID" sz="1200" dirty="0"/>
              <a:t> S1 </a:t>
            </a:r>
            <a:r>
              <a:rPr lang="en-ID" sz="1200" dirty="0" err="1"/>
              <a:t>Jurusan</a:t>
            </a:r>
            <a:r>
              <a:rPr lang="en-ID" sz="1200" dirty="0"/>
              <a:t> </a:t>
            </a:r>
            <a:r>
              <a:rPr lang="en-ID" sz="1200" dirty="0" err="1"/>
              <a:t>Ilmu</a:t>
            </a:r>
            <a:r>
              <a:rPr lang="en-ID" sz="1200" dirty="0"/>
              <a:t> </a:t>
            </a:r>
            <a:r>
              <a:rPr lang="en-ID" sz="1200" dirty="0" err="1"/>
              <a:t>Administrasi</a:t>
            </a:r>
            <a:r>
              <a:rPr lang="en-ID" sz="1200" dirty="0"/>
              <a:t> </a:t>
            </a:r>
            <a:r>
              <a:rPr lang="en-ID" sz="1200" dirty="0" err="1"/>
              <a:t>Bisnis</a:t>
            </a:r>
            <a:r>
              <a:rPr lang="en-ID" sz="1200" dirty="0"/>
              <a:t>.</a:t>
            </a:r>
          </a:p>
          <a:p>
            <a:pPr lvl="0" algn="just"/>
            <a:r>
              <a:rPr lang="en-ID" sz="1200" dirty="0"/>
              <a:t>Saya </a:t>
            </a:r>
            <a:r>
              <a:rPr lang="en-ID" sz="1200" dirty="0" err="1"/>
              <a:t>sangat</a:t>
            </a:r>
            <a:r>
              <a:rPr lang="en-ID" sz="1200" dirty="0"/>
              <a:t> </a:t>
            </a:r>
            <a:r>
              <a:rPr lang="en-ID" sz="1200" dirty="0" err="1"/>
              <a:t>antusias</a:t>
            </a:r>
            <a:r>
              <a:rPr lang="en-ID" sz="1200" dirty="0"/>
              <a:t> </a:t>
            </a:r>
            <a:r>
              <a:rPr lang="en-ID" sz="1200" dirty="0" err="1"/>
              <a:t>untuk</a:t>
            </a:r>
            <a:r>
              <a:rPr lang="en-ID" sz="1200" dirty="0"/>
              <a:t> </a:t>
            </a:r>
            <a:r>
              <a:rPr lang="en-ID" sz="1200" dirty="0" err="1"/>
              <a:t>terus</a:t>
            </a:r>
            <a:r>
              <a:rPr lang="en-ID" sz="1200" dirty="0"/>
              <a:t> </a:t>
            </a:r>
            <a:r>
              <a:rPr lang="en-ID" sz="1200" dirty="0" err="1"/>
              <a:t>belajar</a:t>
            </a:r>
            <a:r>
              <a:rPr lang="en-ID" sz="1200" dirty="0"/>
              <a:t> dan </a:t>
            </a:r>
            <a:r>
              <a:rPr lang="en-ID" sz="1200" dirty="0" err="1"/>
              <a:t>berkembang</a:t>
            </a:r>
            <a:r>
              <a:rPr lang="en-ID" sz="1200" dirty="0"/>
              <a:t> </a:t>
            </a:r>
            <a:r>
              <a:rPr lang="en-ID" sz="1200" dirty="0" err="1"/>
              <a:t>dibidang</a:t>
            </a:r>
            <a:r>
              <a:rPr lang="en-ID" sz="1200" dirty="0"/>
              <a:t> data. Saya juga </a:t>
            </a:r>
            <a:r>
              <a:rPr lang="en-ID" sz="1200" dirty="0" err="1"/>
              <a:t>mengikuti</a:t>
            </a:r>
            <a:r>
              <a:rPr lang="en-ID" sz="1200" dirty="0"/>
              <a:t> </a:t>
            </a:r>
            <a:r>
              <a:rPr lang="en-ID" sz="1200" dirty="0" err="1"/>
              <a:t>berbagai</a:t>
            </a:r>
            <a:r>
              <a:rPr lang="en-ID" sz="1200" dirty="0"/>
              <a:t> </a:t>
            </a:r>
            <a:r>
              <a:rPr lang="en-ID" sz="1200" dirty="0" err="1"/>
              <a:t>pelatihan</a:t>
            </a:r>
            <a:r>
              <a:rPr lang="en-ID" sz="1200" dirty="0"/>
              <a:t> </a:t>
            </a:r>
            <a:r>
              <a:rPr lang="en-ID" sz="1200" dirty="0" err="1"/>
              <a:t>dibidang</a:t>
            </a:r>
            <a:r>
              <a:rPr lang="en-ID" sz="1200" dirty="0"/>
              <a:t> data, IT dan </a:t>
            </a:r>
            <a:r>
              <a:rPr lang="en-ID" sz="1200" dirty="0" err="1"/>
              <a:t>berpartisipasi</a:t>
            </a:r>
            <a:r>
              <a:rPr lang="en-ID" sz="1200" dirty="0"/>
              <a:t> </a:t>
            </a:r>
            <a:r>
              <a:rPr lang="en-ID" sz="1200" dirty="0" err="1"/>
              <a:t>dalam</a:t>
            </a:r>
            <a:r>
              <a:rPr lang="en-ID" sz="1200" dirty="0"/>
              <a:t> </a:t>
            </a:r>
            <a:r>
              <a:rPr lang="en-ID" sz="1200" dirty="0" err="1"/>
              <a:t>komunitas</a:t>
            </a:r>
            <a:r>
              <a:rPr lang="en-ID" sz="1200" dirty="0"/>
              <a:t> Data Engineering Indonesia </a:t>
            </a:r>
            <a:r>
              <a:rPr lang="en-ID" sz="1200" dirty="0" err="1"/>
              <a:t>untuk</a:t>
            </a:r>
            <a:r>
              <a:rPr lang="en-ID" sz="1200" dirty="0"/>
              <a:t> </a:t>
            </a:r>
            <a:r>
              <a:rPr lang="en-ID" sz="1200" dirty="0" err="1"/>
              <a:t>terus</a:t>
            </a:r>
            <a:r>
              <a:rPr lang="en-ID" sz="1200" dirty="0"/>
              <a:t> </a:t>
            </a:r>
            <a:r>
              <a:rPr lang="en-ID" sz="1200" dirty="0" err="1"/>
              <a:t>meningkatkan</a:t>
            </a:r>
            <a:r>
              <a:rPr lang="en-ID" sz="1200" dirty="0"/>
              <a:t> </a:t>
            </a:r>
            <a:r>
              <a:rPr lang="en-ID" sz="1200" dirty="0" err="1"/>
              <a:t>pengetahuan</a:t>
            </a:r>
            <a:r>
              <a:rPr lang="en-ID" sz="1200" dirty="0"/>
              <a:t> dan </a:t>
            </a:r>
            <a:r>
              <a:rPr lang="en-ID" sz="1200" dirty="0" err="1"/>
              <a:t>keterampilan</a:t>
            </a:r>
            <a:r>
              <a:rPr lang="en-ID" sz="1200" dirty="0"/>
              <a:t> </a:t>
            </a:r>
            <a:r>
              <a:rPr lang="en-ID" sz="1200" dirty="0" err="1"/>
              <a:t>saya</a:t>
            </a:r>
            <a:r>
              <a:rPr lang="en-ID" sz="1200" dirty="0"/>
              <a:t>.</a:t>
            </a:r>
            <a:endParaRPr sz="1200" dirty="0">
              <a:sym typeface="Rubik SemiBold"/>
            </a:endParaRPr>
          </a:p>
        </p:txBody>
      </p:sp>
      <p:pic>
        <p:nvPicPr>
          <p:cNvPr id="13" name="Picture 12">
            <a:extLst>
              <a:ext uri="{FF2B5EF4-FFF2-40B4-BE49-F238E27FC236}">
                <a16:creationId xmlns:a16="http://schemas.microsoft.com/office/drawing/2014/main" id="{674D62E9-DE32-410D-B711-28DC677DAB8A}"/>
              </a:ext>
            </a:extLst>
          </p:cNvPr>
          <p:cNvPicPr>
            <a:picLocks noChangeAspect="1"/>
          </p:cNvPicPr>
          <p:nvPr/>
        </p:nvPicPr>
        <p:blipFill>
          <a:blip r:embed="rId6"/>
          <a:stretch>
            <a:fillRect/>
          </a:stretch>
        </p:blipFill>
        <p:spPr>
          <a:xfrm>
            <a:off x="353413" y="4509017"/>
            <a:ext cx="277718" cy="253302"/>
          </a:xfrm>
          <a:prstGeom prst="rect">
            <a:avLst/>
          </a:prstGeom>
        </p:spPr>
      </p:pic>
      <p:sp>
        <p:nvSpPr>
          <p:cNvPr id="37" name="Google Shape;78;p15">
            <a:extLst>
              <a:ext uri="{FF2B5EF4-FFF2-40B4-BE49-F238E27FC236}">
                <a16:creationId xmlns:a16="http://schemas.microsoft.com/office/drawing/2014/main" id="{20A10141-6E21-4EC5-A6EE-3D1829E635B1}"/>
              </a:ext>
            </a:extLst>
          </p:cNvPr>
          <p:cNvSpPr txBox="1"/>
          <p:nvPr/>
        </p:nvSpPr>
        <p:spPr>
          <a:xfrm>
            <a:off x="558100" y="4220216"/>
            <a:ext cx="3682022" cy="800189"/>
          </a:xfrm>
          <a:prstGeom prst="rect">
            <a:avLst/>
          </a:prstGeom>
          <a:noFill/>
          <a:ln>
            <a:noFill/>
          </a:ln>
        </p:spPr>
        <p:txBody>
          <a:bodyPr spcFirstLastPara="1" wrap="square" lIns="91425" tIns="91425" rIns="91425" bIns="91425" anchor="t" anchorCtr="0">
            <a:spAutoFit/>
          </a:bodyPr>
          <a:lstStyle/>
          <a:p>
            <a:endParaRPr lang="en-ID" dirty="0"/>
          </a:p>
          <a:p>
            <a:r>
              <a:rPr lang="en-ID" dirty="0"/>
              <a:t> </a:t>
            </a:r>
            <a:r>
              <a:rPr lang="en-ID" sz="1200" b="1" dirty="0">
                <a:hlinkClick r:id="rId7"/>
              </a:rPr>
              <a:t>https://www.linkedin.com/in/makmurry-akbar/</a:t>
            </a:r>
            <a:endParaRPr lang="en-ID" sz="1200" b="1" dirty="0"/>
          </a:p>
          <a:p>
            <a:r>
              <a:rPr lang="en-ID" sz="1200" dirty="0"/>
              <a:t> </a:t>
            </a:r>
            <a:endParaRPr sz="1200" dirty="0">
              <a:latin typeface="Rubik SemiBold"/>
              <a:ea typeface="Rubik SemiBold"/>
              <a:cs typeface="Rubik SemiBold"/>
              <a:sym typeface="Rubik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Job Configuration</a:t>
            </a:r>
            <a:endParaRPr sz="2000" b="1" dirty="0">
              <a:latin typeface="Rubik"/>
              <a:ea typeface="Rubik"/>
              <a:cs typeface="Rubik"/>
              <a:sym typeface="Rubik"/>
            </a:endParaRPr>
          </a:p>
        </p:txBody>
      </p:sp>
      <p:pic>
        <p:nvPicPr>
          <p:cNvPr id="5" name="Picture 4">
            <a:extLst>
              <a:ext uri="{FF2B5EF4-FFF2-40B4-BE49-F238E27FC236}">
                <a16:creationId xmlns:a16="http://schemas.microsoft.com/office/drawing/2014/main" id="{99874958-65C7-47DA-9076-AD0EB65B5A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638" y="726925"/>
            <a:ext cx="7939864" cy="4228777"/>
          </a:xfrm>
          <a:prstGeom prst="rect">
            <a:avLst/>
          </a:prstGeom>
        </p:spPr>
      </p:pic>
    </p:spTree>
    <p:extLst>
      <p:ext uri="{BB962C8B-B14F-4D97-AF65-F5344CB8AC3E}">
        <p14:creationId xmlns:p14="http://schemas.microsoft.com/office/powerpoint/2010/main" val="1766401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a:t>
            </a:r>
            <a:r>
              <a:rPr lang="en-ID" sz="2000" b="1" dirty="0">
                <a:solidFill>
                  <a:schemeClr val="tx1"/>
                </a:solidFill>
                <a:latin typeface="Rubik"/>
                <a:ea typeface="Rubik"/>
                <a:cs typeface="Rubik"/>
                <a:sym typeface="Rubik"/>
              </a:rPr>
              <a:t>Job Configuration</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560F88D7-8F4F-44E3-9B93-CAE8C7E7FF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799" y="861249"/>
            <a:ext cx="8161043" cy="3421000"/>
          </a:xfrm>
          <a:prstGeom prst="rect">
            <a:avLst/>
          </a:prstGeom>
        </p:spPr>
      </p:pic>
    </p:spTree>
    <p:extLst>
      <p:ext uri="{BB962C8B-B14F-4D97-AF65-F5344CB8AC3E}">
        <p14:creationId xmlns:p14="http://schemas.microsoft.com/office/powerpoint/2010/main" val="2977658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Data Transformation 1</a:t>
            </a:r>
            <a:endParaRPr sz="2000" b="1" dirty="0">
              <a:latin typeface="Rubik"/>
              <a:ea typeface="Rubik"/>
              <a:cs typeface="Rubik"/>
              <a:sym typeface="Rubik"/>
            </a:endParaRPr>
          </a:p>
        </p:txBody>
      </p:sp>
      <p:pic>
        <p:nvPicPr>
          <p:cNvPr id="3" name="Picture 2">
            <a:extLst>
              <a:ext uri="{FF2B5EF4-FFF2-40B4-BE49-F238E27FC236}">
                <a16:creationId xmlns:a16="http://schemas.microsoft.com/office/drawing/2014/main" id="{C0EF60AC-2176-4F1B-A3CB-B693F09777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637" y="1201876"/>
            <a:ext cx="6992914" cy="3735377"/>
          </a:xfrm>
          <a:prstGeom prst="rect">
            <a:avLst/>
          </a:prstGeom>
        </p:spPr>
      </p:pic>
      <p:sp>
        <p:nvSpPr>
          <p:cNvPr id="7" name="Google Shape;111;p18">
            <a:extLst>
              <a:ext uri="{FF2B5EF4-FFF2-40B4-BE49-F238E27FC236}">
                <a16:creationId xmlns:a16="http://schemas.microsoft.com/office/drawing/2014/main" id="{B59A6A1D-05EA-46D2-AC19-0E0B51DA30C1}"/>
              </a:ext>
            </a:extLst>
          </p:cNvPr>
          <p:cNvSpPr txBox="1"/>
          <p:nvPr/>
        </p:nvSpPr>
        <p:spPr>
          <a:xfrm>
            <a:off x="947501" y="740241"/>
            <a:ext cx="6992914" cy="461635"/>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defRPr/>
            </a:pPr>
            <a:r>
              <a:rPr lang="en-ID" sz="1800" dirty="0" err="1">
                <a:solidFill>
                  <a:schemeClr val="tx1"/>
                </a:solidFill>
                <a:latin typeface="Rubik"/>
                <a:ea typeface="Rubik"/>
                <a:cs typeface="Rubik"/>
                <a:sym typeface="Rubik"/>
              </a:rPr>
              <a:t>Berikut</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ini</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adalah</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transformasi</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awal</a:t>
            </a:r>
            <a:r>
              <a:rPr lang="en-ID" sz="1800" dirty="0">
                <a:solidFill>
                  <a:schemeClr val="tx1"/>
                </a:solidFill>
                <a:latin typeface="Rubik"/>
                <a:ea typeface="Rubik"/>
                <a:cs typeface="Rubik"/>
                <a:sym typeface="Rubik"/>
              </a:rPr>
              <a:t> pada </a:t>
            </a:r>
            <a:r>
              <a:rPr lang="en-ID" sz="1800" dirty="0" err="1">
                <a:solidFill>
                  <a:schemeClr val="tx1"/>
                </a:solidFill>
                <a:latin typeface="Rubik"/>
                <a:ea typeface="Rubik"/>
                <a:cs typeface="Rubik"/>
                <a:sym typeface="Rubik"/>
              </a:rPr>
              <a:t>tabel</a:t>
            </a:r>
            <a:r>
              <a:rPr lang="en-ID" sz="1800" dirty="0">
                <a:solidFill>
                  <a:schemeClr val="tx1"/>
                </a:solidFill>
                <a:latin typeface="Rubik"/>
                <a:ea typeface="Rubik"/>
                <a:cs typeface="Rubik"/>
                <a:sym typeface="Rubik"/>
              </a:rPr>
              <a:t> </a:t>
            </a:r>
            <a:r>
              <a:rPr lang="en-ID" sz="1800" dirty="0" err="1">
                <a:solidFill>
                  <a:schemeClr val="tx1"/>
                </a:solidFill>
                <a:latin typeface="Rubik"/>
                <a:ea typeface="Rubik"/>
                <a:cs typeface="Rubik"/>
                <a:sym typeface="Rubik"/>
              </a:rPr>
              <a:t>DimCustomer</a:t>
            </a:r>
            <a:endParaRPr lang="en-ID" sz="1800" dirty="0">
              <a:solidFill>
                <a:schemeClr val="tx1"/>
              </a:solidFill>
              <a:latin typeface="Rubik"/>
              <a:ea typeface="Rubik"/>
              <a:cs typeface="Rubik"/>
              <a:sym typeface="Rubik"/>
            </a:endParaRPr>
          </a:p>
        </p:txBody>
      </p:sp>
    </p:spTree>
    <p:extLst>
      <p:ext uri="{BB962C8B-B14F-4D97-AF65-F5344CB8AC3E}">
        <p14:creationId xmlns:p14="http://schemas.microsoft.com/office/powerpoint/2010/main" val="201682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Data Transformation 2</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30A863A9-9AA3-4E33-96D1-7EACDD83AE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84045" y="1855137"/>
            <a:ext cx="5817937" cy="3102738"/>
          </a:xfrm>
          <a:prstGeom prst="rect">
            <a:avLst/>
          </a:prstGeom>
        </p:spPr>
      </p:pic>
      <p:sp>
        <p:nvSpPr>
          <p:cNvPr id="8" name="Google Shape;103;p17">
            <a:extLst>
              <a:ext uri="{FF2B5EF4-FFF2-40B4-BE49-F238E27FC236}">
                <a16:creationId xmlns:a16="http://schemas.microsoft.com/office/drawing/2014/main" id="{8D5E3C0D-3DC2-4692-BDE4-6B23A4AB3164}"/>
              </a:ext>
            </a:extLst>
          </p:cNvPr>
          <p:cNvSpPr txBox="1"/>
          <p:nvPr/>
        </p:nvSpPr>
        <p:spPr>
          <a:xfrm>
            <a:off x="142017" y="1020380"/>
            <a:ext cx="2887147" cy="2123628"/>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lgn="just">
              <a:lnSpc>
                <a:spcPct val="150000"/>
              </a:lnSpc>
              <a:defRPr/>
            </a:pPr>
            <a:r>
              <a:rPr lang="en-ID" sz="1200" dirty="0" err="1">
                <a:solidFill>
                  <a:schemeClr val="tx1"/>
                </a:solidFill>
                <a:latin typeface="Rubik"/>
                <a:ea typeface="Rubik"/>
                <a:cs typeface="Rubik"/>
                <a:sym typeface="Rubik"/>
              </a:rPr>
              <a:t>Untuk</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tranformasi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kedua</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kolom</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first_name</a:t>
            </a:r>
            <a:r>
              <a:rPr lang="en-ID" sz="1200" dirty="0">
                <a:solidFill>
                  <a:schemeClr val="tx1"/>
                </a:solidFill>
                <a:latin typeface="Rubik"/>
                <a:ea typeface="Rubik"/>
                <a:cs typeface="Rubik"/>
                <a:sym typeface="Rubik"/>
              </a:rPr>
              <a:t>’ dan </a:t>
            </a:r>
            <a:r>
              <a:rPr lang="en-ID" sz="1200" dirty="0" err="1">
                <a:solidFill>
                  <a:schemeClr val="tx1"/>
                </a:solidFill>
                <a:latin typeface="Rubik"/>
                <a:ea typeface="Rubik"/>
                <a:cs typeface="Rubik"/>
                <a:sym typeface="Rubik"/>
              </a:rPr>
              <a:t>kolom</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last_name</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digabung</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menjadi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CustomerName</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lalu</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ubah</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semua</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huruf</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menjadi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huruf</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kapital</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kemudian</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lakukan</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ujicoba</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tranformasi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seperti</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gambar</a:t>
            </a:r>
            <a:r>
              <a:rPr lang="en-ID" sz="1200" dirty="0">
                <a:solidFill>
                  <a:schemeClr val="tx1"/>
                </a:solidFill>
                <a:latin typeface="Rubik"/>
                <a:ea typeface="Rubik"/>
                <a:cs typeface="Rubik"/>
                <a:sym typeface="Rubik"/>
              </a:rPr>
              <a:t> </a:t>
            </a:r>
            <a:r>
              <a:rPr lang="en-ID" sz="1200" dirty="0" err="1">
                <a:solidFill>
                  <a:schemeClr val="tx1"/>
                </a:solidFill>
                <a:latin typeface="Rubik"/>
                <a:ea typeface="Rubik"/>
                <a:cs typeface="Rubik"/>
                <a:sym typeface="Rubik"/>
              </a:rPr>
              <a:t>disamping</a:t>
            </a:r>
            <a:r>
              <a:rPr lang="en-ID" sz="1200" dirty="0">
                <a:solidFill>
                  <a:schemeClr val="tx1"/>
                </a:solidFill>
                <a:latin typeface="Rubik"/>
                <a:ea typeface="Rubik"/>
                <a:cs typeface="Rubik"/>
                <a:sym typeface="Rubik"/>
              </a:rPr>
              <a:t>.</a:t>
            </a:r>
          </a:p>
        </p:txBody>
      </p:sp>
      <p:pic>
        <p:nvPicPr>
          <p:cNvPr id="3" name="Picture 2">
            <a:extLst>
              <a:ext uri="{FF2B5EF4-FFF2-40B4-BE49-F238E27FC236}">
                <a16:creationId xmlns:a16="http://schemas.microsoft.com/office/drawing/2014/main" id="{4B38D4B2-76D6-413E-9FA0-4F796E3EB9BD}"/>
              </a:ext>
            </a:extLst>
          </p:cNvPr>
          <p:cNvPicPr>
            <a:picLocks noChangeAspect="1"/>
          </p:cNvPicPr>
          <p:nvPr/>
        </p:nvPicPr>
        <p:blipFill>
          <a:blip r:embed="rId6"/>
          <a:stretch>
            <a:fillRect/>
          </a:stretch>
        </p:blipFill>
        <p:spPr>
          <a:xfrm>
            <a:off x="3184045" y="758017"/>
            <a:ext cx="5817938" cy="923260"/>
          </a:xfrm>
          <a:prstGeom prst="rect">
            <a:avLst/>
          </a:prstGeom>
        </p:spPr>
      </p:pic>
    </p:spTree>
    <p:extLst>
      <p:ext uri="{BB962C8B-B14F-4D97-AF65-F5344CB8AC3E}">
        <p14:creationId xmlns:p14="http://schemas.microsoft.com/office/powerpoint/2010/main" val="192035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46511" y="0"/>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a:t>
            </a:r>
            <a:endParaRPr sz="2000" b="1" dirty="0">
              <a:latin typeface="Rubik"/>
              <a:ea typeface="Rubik"/>
              <a:cs typeface="Rubik"/>
              <a:sym typeface="Rubik"/>
            </a:endParaRPr>
          </a:p>
        </p:txBody>
      </p:sp>
      <p:pic>
        <p:nvPicPr>
          <p:cNvPr id="3" name="Picture 2">
            <a:extLst>
              <a:ext uri="{FF2B5EF4-FFF2-40B4-BE49-F238E27FC236}">
                <a16:creationId xmlns:a16="http://schemas.microsoft.com/office/drawing/2014/main" id="{A1BD1C98-92EE-403A-9E41-816896A00E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411" y="1187911"/>
            <a:ext cx="7002962" cy="3735256"/>
          </a:xfrm>
          <a:prstGeom prst="rect">
            <a:avLst/>
          </a:prstGeom>
        </p:spPr>
      </p:pic>
      <p:sp>
        <p:nvSpPr>
          <p:cNvPr id="9" name="Google Shape;111;p18">
            <a:extLst>
              <a:ext uri="{FF2B5EF4-FFF2-40B4-BE49-F238E27FC236}">
                <a16:creationId xmlns:a16="http://schemas.microsoft.com/office/drawing/2014/main" id="{A84D26BF-39EF-447F-8E0B-D9A439927375}"/>
              </a:ext>
            </a:extLst>
          </p:cNvPr>
          <p:cNvSpPr txBox="1"/>
          <p:nvPr/>
        </p:nvSpPr>
        <p:spPr>
          <a:xfrm>
            <a:off x="756718" y="465512"/>
            <a:ext cx="6834929"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200" b="1" dirty="0" err="1">
                <a:solidFill>
                  <a:schemeClr val="tx1"/>
                </a:solidFill>
                <a:latin typeface="Rubik"/>
                <a:ea typeface="Rubik"/>
                <a:cs typeface="Rubik"/>
                <a:sym typeface="Rubik"/>
              </a:rPr>
              <a:t>Sebelum</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Runing</a:t>
            </a:r>
            <a:r>
              <a:rPr lang="en-ID" sz="1200" b="1" dirty="0">
                <a:solidFill>
                  <a:schemeClr val="tx1"/>
                </a:solidFill>
                <a:latin typeface="Rubik"/>
                <a:ea typeface="Rubik"/>
                <a:cs typeface="Rubik"/>
                <a:sym typeface="Rubik"/>
              </a:rPr>
              <a:t> Job, </a:t>
            </a:r>
            <a:r>
              <a:rPr lang="en-ID" sz="1200" b="1" dirty="0" err="1">
                <a:solidFill>
                  <a:schemeClr val="tx1"/>
                </a:solidFill>
                <a:latin typeface="Rubik"/>
                <a:ea typeface="Rubik"/>
                <a:cs typeface="Rubik"/>
                <a:sym typeface="Rubik"/>
              </a:rPr>
              <a:t>periksa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kondisi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awal</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dari</a:t>
            </a:r>
            <a:r>
              <a:rPr lang="en-ID" sz="1200" b="1" dirty="0">
                <a:solidFill>
                  <a:schemeClr val="tx1"/>
                </a:solidFill>
                <a:latin typeface="Rubik"/>
                <a:ea typeface="Rubik"/>
                <a:cs typeface="Rubik"/>
                <a:sym typeface="Rubik"/>
              </a:rPr>
              <a:t> target database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gn="just">
              <a:lnSpc>
                <a:spcPct val="150000"/>
              </a:lnSpc>
              <a:defRPr/>
            </a:pPr>
            <a:r>
              <a:rPr lang="en-ID" sz="1200" b="1" dirty="0" err="1">
                <a:solidFill>
                  <a:schemeClr val="tx1"/>
                </a:solidFill>
                <a:latin typeface="Rubik"/>
                <a:ea typeface="Rubik"/>
                <a:cs typeface="Rubik"/>
                <a:sym typeface="Rubik"/>
              </a:rPr>
              <a:t>Tujuannya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untuk</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mengetahui</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setiap</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perubahan</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setelah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Runing</a:t>
            </a:r>
            <a:r>
              <a:rPr lang="en-ID" sz="1200" b="1" dirty="0">
                <a:solidFill>
                  <a:schemeClr val="tx1"/>
                </a:solidFill>
                <a:latin typeface="Rubik"/>
                <a:ea typeface="Rubik"/>
                <a:cs typeface="Rubik"/>
                <a:sym typeface="Rubik"/>
              </a:rPr>
              <a:t> Job </a:t>
            </a:r>
          </a:p>
        </p:txBody>
      </p:sp>
    </p:spTree>
    <p:extLst>
      <p:ext uri="{BB962C8B-B14F-4D97-AF65-F5344CB8AC3E}">
        <p14:creationId xmlns:p14="http://schemas.microsoft.com/office/powerpoint/2010/main" val="3359801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46511" y="0"/>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a:t>
            </a:r>
            <a:endParaRPr sz="2000" b="1" dirty="0">
              <a:latin typeface="Rubik"/>
              <a:ea typeface="Rubik"/>
              <a:cs typeface="Rubik"/>
              <a:sym typeface="Rubik"/>
            </a:endParaRPr>
          </a:p>
        </p:txBody>
      </p:sp>
      <p:sp>
        <p:nvSpPr>
          <p:cNvPr id="9" name="Google Shape;111;p18">
            <a:extLst>
              <a:ext uri="{FF2B5EF4-FFF2-40B4-BE49-F238E27FC236}">
                <a16:creationId xmlns:a16="http://schemas.microsoft.com/office/drawing/2014/main" id="{A84D26BF-39EF-447F-8E0B-D9A439927375}"/>
              </a:ext>
            </a:extLst>
          </p:cNvPr>
          <p:cNvSpPr txBox="1"/>
          <p:nvPr/>
        </p:nvSpPr>
        <p:spPr>
          <a:xfrm>
            <a:off x="1234881" y="411567"/>
            <a:ext cx="6048119"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600" b="1" dirty="0" err="1">
                <a:solidFill>
                  <a:schemeClr val="tx1"/>
                </a:solidFill>
                <a:latin typeface="Rubik"/>
                <a:ea typeface="Rubik"/>
                <a:cs typeface="Rubik"/>
                <a:sym typeface="Rubik"/>
              </a:rPr>
              <a:t>Klik</a:t>
            </a:r>
            <a:r>
              <a:rPr lang="en-ID" sz="1600" b="1" dirty="0">
                <a:solidFill>
                  <a:schemeClr val="tx1"/>
                </a:solidFill>
                <a:latin typeface="Rubik"/>
                <a:ea typeface="Rubik"/>
                <a:cs typeface="Rubik"/>
                <a:sym typeface="Rubik"/>
              </a:rPr>
              <a:t> Run , </a:t>
            </a:r>
            <a:r>
              <a:rPr lang="en-ID" sz="1600" b="1" dirty="0" err="1">
                <a:solidFill>
                  <a:schemeClr val="tx1"/>
                </a:solidFill>
                <a:latin typeface="Rubik"/>
                <a:ea typeface="Rubik"/>
                <a:cs typeface="Rubik"/>
                <a:sym typeface="Rubik"/>
              </a:rPr>
              <a:t>Untuk</a:t>
            </a:r>
            <a:r>
              <a:rPr lang="en-ID" sz="1600" b="1" dirty="0">
                <a:solidFill>
                  <a:schemeClr val="tx1"/>
                </a:solidFill>
                <a:latin typeface="Rubik"/>
                <a:ea typeface="Rubik"/>
                <a:cs typeface="Rubik"/>
                <a:sym typeface="Rubik"/>
              </a:rPr>
              <a:t> </a:t>
            </a:r>
            <a:r>
              <a:rPr lang="en-ID" sz="1600" b="1" dirty="0" err="1">
                <a:solidFill>
                  <a:schemeClr val="tx1"/>
                </a:solidFill>
                <a:latin typeface="Rubik"/>
                <a:ea typeface="Rubik"/>
                <a:cs typeface="Rubik"/>
                <a:sym typeface="Rubik"/>
              </a:rPr>
              <a:t>menjalankan</a:t>
            </a:r>
            <a:r>
              <a:rPr lang="en-ID" sz="1600" b="1" dirty="0">
                <a:solidFill>
                  <a:schemeClr val="tx1"/>
                </a:solidFill>
                <a:latin typeface="Rubik"/>
                <a:ea typeface="Rubik"/>
                <a:cs typeface="Rubik"/>
                <a:sym typeface="Rubik"/>
              </a:rPr>
              <a:t> Job ETL yang </a:t>
            </a:r>
            <a:r>
              <a:rPr lang="en-ID" sz="1600" b="1" dirty="0" err="1">
                <a:solidFill>
                  <a:schemeClr val="tx1"/>
                </a:solidFill>
                <a:latin typeface="Rubik"/>
                <a:ea typeface="Rubik"/>
                <a:cs typeface="Rubik"/>
                <a:sym typeface="Rubik"/>
              </a:rPr>
              <a:t>telah</a:t>
            </a:r>
            <a:r>
              <a:rPr lang="en-ID" sz="1600" b="1" dirty="0">
                <a:solidFill>
                  <a:schemeClr val="tx1"/>
                </a:solidFill>
                <a:latin typeface="Rubik"/>
                <a:ea typeface="Rubik"/>
                <a:cs typeface="Rubik"/>
                <a:sym typeface="Rubik"/>
              </a:rPr>
              <a:t> </a:t>
            </a:r>
            <a:r>
              <a:rPr lang="en-ID" sz="1600" b="1" dirty="0" err="1">
                <a:solidFill>
                  <a:schemeClr val="tx1"/>
                </a:solidFill>
                <a:latin typeface="Rubik"/>
                <a:ea typeface="Rubik"/>
                <a:cs typeface="Rubik"/>
                <a:sym typeface="Rubik"/>
              </a:rPr>
              <a:t>dibuat</a:t>
            </a:r>
            <a:endParaRPr lang="en-ID" sz="1600" b="1" dirty="0">
              <a:solidFill>
                <a:schemeClr val="tx1"/>
              </a:solidFill>
              <a:latin typeface="Rubik"/>
              <a:ea typeface="Rubik"/>
              <a:cs typeface="Rubik"/>
              <a:sym typeface="Rubik"/>
            </a:endParaRPr>
          </a:p>
        </p:txBody>
      </p:sp>
      <p:pic>
        <p:nvPicPr>
          <p:cNvPr id="2" name="Picture 1">
            <a:extLst>
              <a:ext uri="{FF2B5EF4-FFF2-40B4-BE49-F238E27FC236}">
                <a16:creationId xmlns:a16="http://schemas.microsoft.com/office/drawing/2014/main" id="{10FB1814-A33D-49FA-8999-10A149B35F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983" y="943184"/>
            <a:ext cx="7517219" cy="4014691"/>
          </a:xfrm>
          <a:prstGeom prst="rect">
            <a:avLst/>
          </a:prstGeom>
        </p:spPr>
      </p:pic>
    </p:spTree>
    <p:extLst>
      <p:ext uri="{BB962C8B-B14F-4D97-AF65-F5344CB8AC3E}">
        <p14:creationId xmlns:p14="http://schemas.microsoft.com/office/powerpoint/2010/main" val="380850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246511" y="0"/>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Running Job</a:t>
            </a:r>
            <a:endParaRPr sz="2000" b="1" dirty="0">
              <a:latin typeface="Rubik"/>
              <a:ea typeface="Rubik"/>
              <a:cs typeface="Rubik"/>
              <a:sym typeface="Rubik"/>
            </a:endParaRPr>
          </a:p>
        </p:txBody>
      </p:sp>
      <p:pic>
        <p:nvPicPr>
          <p:cNvPr id="3" name="Picture 2">
            <a:extLst>
              <a:ext uri="{FF2B5EF4-FFF2-40B4-BE49-F238E27FC236}">
                <a16:creationId xmlns:a16="http://schemas.microsoft.com/office/drawing/2014/main" id="{48803E20-75EA-4D71-8ACB-8683D2D8558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045" y="858523"/>
            <a:ext cx="7457965" cy="3918866"/>
          </a:xfrm>
          <a:prstGeom prst="rect">
            <a:avLst/>
          </a:prstGeom>
        </p:spPr>
      </p:pic>
    </p:spTree>
    <p:extLst>
      <p:ext uri="{BB962C8B-B14F-4D97-AF65-F5344CB8AC3E}">
        <p14:creationId xmlns:p14="http://schemas.microsoft.com/office/powerpoint/2010/main" val="331981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1"/>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3;p17">
            <a:extLst>
              <a:ext uri="{FF2B5EF4-FFF2-40B4-BE49-F238E27FC236}">
                <a16:creationId xmlns:a16="http://schemas.microsoft.com/office/drawing/2014/main" id="{D8BD30D9-3B4E-4651-A9B6-048F79BAA0BC}"/>
              </a:ext>
            </a:extLst>
          </p:cNvPr>
          <p:cNvSpPr txBox="1"/>
          <p:nvPr/>
        </p:nvSpPr>
        <p:spPr>
          <a:xfrm>
            <a:off x="2669865" y="-1"/>
            <a:ext cx="3091033"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- 3  Load Data</a:t>
            </a:r>
            <a:endParaRPr sz="2000" b="1" dirty="0">
              <a:latin typeface="Rubik"/>
              <a:ea typeface="Rubik"/>
              <a:cs typeface="Rubik"/>
              <a:sym typeface="Rubik"/>
            </a:endParaRPr>
          </a:p>
        </p:txBody>
      </p:sp>
      <p:pic>
        <p:nvPicPr>
          <p:cNvPr id="2" name="Picture 1">
            <a:extLst>
              <a:ext uri="{FF2B5EF4-FFF2-40B4-BE49-F238E27FC236}">
                <a16:creationId xmlns:a16="http://schemas.microsoft.com/office/drawing/2014/main" id="{97FADC02-3BB8-4D9A-84C6-7E188BED2A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9879" y="1201951"/>
            <a:ext cx="7031377" cy="3755924"/>
          </a:xfrm>
          <a:prstGeom prst="rect">
            <a:avLst/>
          </a:prstGeom>
        </p:spPr>
      </p:pic>
      <p:sp>
        <p:nvSpPr>
          <p:cNvPr id="7" name="Google Shape;111;p18">
            <a:extLst>
              <a:ext uri="{FF2B5EF4-FFF2-40B4-BE49-F238E27FC236}">
                <a16:creationId xmlns:a16="http://schemas.microsoft.com/office/drawing/2014/main" id="{4369AB48-45F0-4152-BB5D-686CAD8B85F5}"/>
              </a:ext>
            </a:extLst>
          </p:cNvPr>
          <p:cNvSpPr txBox="1"/>
          <p:nvPr/>
        </p:nvSpPr>
        <p:spPr>
          <a:xfrm>
            <a:off x="815451" y="428257"/>
            <a:ext cx="6584809" cy="73863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just">
              <a:lnSpc>
                <a:spcPct val="150000"/>
              </a:lnSpc>
              <a:defRPr/>
            </a:pPr>
            <a:r>
              <a:rPr lang="en-ID" sz="1200" b="1" dirty="0" err="1">
                <a:solidFill>
                  <a:schemeClr val="tx1"/>
                </a:solidFill>
                <a:latin typeface="Rubik"/>
                <a:ea typeface="Rubik"/>
                <a:cs typeface="Rubik"/>
                <a:sym typeface="Rubik"/>
              </a:rPr>
              <a:t>Periksa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kembali</a:t>
            </a:r>
            <a:r>
              <a:rPr lang="en-ID" sz="1200" b="1" dirty="0">
                <a:solidFill>
                  <a:schemeClr val="tx1"/>
                </a:solidFill>
                <a:latin typeface="Rubik"/>
                <a:ea typeface="Rubik"/>
                <a:cs typeface="Rubik"/>
                <a:sym typeface="Rubik"/>
              </a:rPr>
              <a:t> target database (</a:t>
            </a:r>
            <a:r>
              <a:rPr lang="en-ID" sz="1200" b="1" dirty="0" err="1">
                <a:solidFill>
                  <a:schemeClr val="tx1"/>
                </a:solidFill>
                <a:latin typeface="Rubik"/>
                <a:ea typeface="Rubik"/>
                <a:cs typeface="Rubik"/>
                <a:sym typeface="Rubik"/>
              </a:rPr>
              <a:t>DWH_Project</a:t>
            </a:r>
            <a:r>
              <a:rPr lang="en-ID" sz="1200" b="1" dirty="0">
                <a:solidFill>
                  <a:schemeClr val="tx1"/>
                </a:solidFill>
                <a:latin typeface="Rubik"/>
                <a:ea typeface="Rubik"/>
                <a:cs typeface="Rubik"/>
                <a:sym typeface="Rubik"/>
              </a:rPr>
              <a:t>),</a:t>
            </a:r>
          </a:p>
          <a:p>
            <a:pPr lvl="0" algn="just">
              <a:lnSpc>
                <a:spcPct val="150000"/>
              </a:lnSpc>
              <a:defRPr/>
            </a:pPr>
            <a:r>
              <a:rPr lang="en-ID" sz="1200" b="1" dirty="0" err="1">
                <a:solidFill>
                  <a:schemeClr val="tx1"/>
                </a:solidFill>
                <a:latin typeface="Rubik"/>
                <a:ea typeface="Rubik"/>
                <a:cs typeface="Rubik"/>
                <a:sym typeface="Rubik"/>
              </a:rPr>
              <a:t>Lakukan</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pemeriksaan</a:t>
            </a:r>
            <a:r>
              <a:rPr lang="en-ID" sz="1200" b="1" dirty="0">
                <a:solidFill>
                  <a:schemeClr val="tx1"/>
                </a:solidFill>
                <a:latin typeface="Rubik"/>
                <a:ea typeface="Rubik"/>
                <a:cs typeface="Rubik"/>
                <a:sym typeface="Rubik"/>
              </a:rPr>
              <a:t> pada </a:t>
            </a:r>
            <a:r>
              <a:rPr lang="en-ID" sz="1200" b="1" dirty="0" err="1">
                <a:solidFill>
                  <a:schemeClr val="tx1"/>
                </a:solidFill>
                <a:latin typeface="Rubik"/>
                <a:ea typeface="Rubik"/>
                <a:cs typeface="Rubik"/>
                <a:sym typeface="Rubik"/>
              </a:rPr>
              <a:t>semua</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tabel</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untuk</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memastikan</a:t>
            </a:r>
            <a:r>
              <a:rPr lang="en-ID" sz="1200" b="1" dirty="0">
                <a:solidFill>
                  <a:schemeClr val="tx1"/>
                </a:solidFill>
                <a:latin typeface="Rubik"/>
                <a:ea typeface="Rubik"/>
                <a:cs typeface="Rubik"/>
                <a:sym typeface="Rubik"/>
              </a:rPr>
              <a:t> load data </a:t>
            </a:r>
            <a:r>
              <a:rPr lang="en-ID" sz="1200" b="1" dirty="0" err="1">
                <a:solidFill>
                  <a:schemeClr val="tx1"/>
                </a:solidFill>
                <a:latin typeface="Rubik"/>
                <a:ea typeface="Rubik"/>
                <a:cs typeface="Rubik"/>
                <a:sym typeface="Rubik"/>
              </a:rPr>
              <a:t>telah</a:t>
            </a:r>
            <a:r>
              <a:rPr lang="en-ID" sz="1200" b="1" dirty="0">
                <a:solidFill>
                  <a:schemeClr val="tx1"/>
                </a:solidFill>
                <a:latin typeface="Rubik"/>
                <a:ea typeface="Rubik"/>
                <a:cs typeface="Rubik"/>
                <a:sym typeface="Rubik"/>
              </a:rPr>
              <a:t> </a:t>
            </a:r>
            <a:r>
              <a:rPr lang="en-ID" sz="1200" b="1" dirty="0" err="1">
                <a:solidFill>
                  <a:schemeClr val="tx1"/>
                </a:solidFill>
                <a:latin typeface="Rubik"/>
                <a:ea typeface="Rubik"/>
                <a:cs typeface="Rubik"/>
                <a:sym typeface="Rubik"/>
              </a:rPr>
              <a:t>berhasil</a:t>
            </a:r>
            <a:endParaRPr lang="en-ID" sz="1200" b="1" dirty="0">
              <a:solidFill>
                <a:schemeClr val="tx1"/>
              </a:solidFill>
              <a:latin typeface="Rubik"/>
              <a:ea typeface="Rubik"/>
              <a:cs typeface="Rubik"/>
              <a:sym typeface="Rubik"/>
            </a:endParaRPr>
          </a:p>
        </p:txBody>
      </p:sp>
    </p:spTree>
    <p:extLst>
      <p:ext uri="{BB962C8B-B14F-4D97-AF65-F5344CB8AC3E}">
        <p14:creationId xmlns:p14="http://schemas.microsoft.com/office/powerpoint/2010/main" val="730839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p31"/>
          <p:cNvSpPr txBox="1"/>
          <p:nvPr/>
        </p:nvSpPr>
        <p:spPr>
          <a:xfrm>
            <a:off x="3157998" y="115950"/>
            <a:ext cx="2487760" cy="6156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dirty="0">
                <a:ln>
                  <a:noFill/>
                </a:ln>
                <a:solidFill>
                  <a:srgbClr val="FFFFFF"/>
                </a:solidFill>
                <a:effectLst/>
                <a:uLnTx/>
                <a:uFillTx/>
                <a:latin typeface="Rubik"/>
                <a:ea typeface="Rubik"/>
                <a:cs typeface="Rubik"/>
                <a:sym typeface="Rubik"/>
              </a:rPr>
              <a:t>Task - 4</a:t>
            </a:r>
            <a:endParaRPr kumimoji="0" sz="280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31" name="Google Shape;231;p31"/>
          <p:cNvSpPr txBox="1"/>
          <p:nvPr/>
        </p:nvSpPr>
        <p:spPr>
          <a:xfrm>
            <a:off x="818707" y="1833101"/>
            <a:ext cx="7506586" cy="1477297"/>
          </a:xfrm>
          <a:prstGeom prst="rect">
            <a:avLst/>
          </a:prstGeom>
          <a:noFill/>
          <a:ln>
            <a:noFill/>
          </a:ln>
        </p:spPr>
        <p:txBody>
          <a:bodyPr spcFirstLastPara="1" wrap="square" lIns="91425" tIns="91425" rIns="91425" bIns="91425"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2000" b="1" dirty="0">
                <a:solidFill>
                  <a:srgbClr val="FFFFFF"/>
                </a:solidFill>
                <a:latin typeface="Rubik"/>
                <a:ea typeface="Rubik"/>
                <a:cs typeface="Rubik"/>
                <a:sym typeface="Rubik"/>
              </a:rPr>
              <a:t>Ketentuan</a:t>
            </a:r>
            <a:r>
              <a:rPr lang="en" sz="1600" b="1" dirty="0">
                <a:solidFill>
                  <a:srgbClr val="FFFFFF"/>
                </a:solidFill>
                <a:latin typeface="Rubik"/>
                <a:ea typeface="Rubik"/>
                <a:cs typeface="Rubik"/>
                <a:sym typeface="Rubik"/>
              </a:rPr>
              <a:t>  :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 sz="1600" b="1" dirty="0">
              <a:solidFill>
                <a:srgbClr val="FFFFFF"/>
              </a:solidFill>
              <a:latin typeface="Rubik"/>
              <a:ea typeface="Rubik"/>
              <a:cs typeface="Rubik"/>
              <a:sym typeface="Rubik"/>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FFFFFF"/>
                </a:solidFill>
                <a:latin typeface="Rubik"/>
                <a:ea typeface="Rubik"/>
                <a:cs typeface="Rubik"/>
                <a:sym typeface="Rubik"/>
              </a:rPr>
              <a:t>N</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ama </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Stored Procedure =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summary_order_status</a:t>
            </a:r>
            <a:endParaRPr kumimoji="0" sz="1600" b="0"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FFFFFF"/>
              </a:solidFill>
              <a:effectLst/>
              <a:uLnTx/>
              <a:uFillTx/>
              <a:latin typeface="Rubik"/>
              <a:ea typeface="Rubik"/>
              <a:cs typeface="Rubik"/>
              <a:sym typeface="Rubik"/>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Menggunakan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kolom</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1" i="0" u="none" strike="noStrike" kern="0" cap="none" spc="0" normalizeH="0" baseline="0" noProof="0" dirty="0">
                <a:ln>
                  <a:noFill/>
                </a:ln>
                <a:solidFill>
                  <a:srgbClr val="FFFFFF"/>
                </a:solidFill>
                <a:effectLst/>
                <a:uLnTx/>
                <a:uFillTx/>
                <a:latin typeface="Rubik"/>
                <a:ea typeface="Rubik"/>
                <a:cs typeface="Rubik"/>
                <a:sym typeface="Rubik"/>
              </a:rPr>
              <a:t>StatusID</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 dari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tabel</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a:t>
            </a:r>
            <a:r>
              <a:rPr kumimoji="0" lang="en" sz="1600" b="0" i="0" u="none" strike="noStrike" kern="0" cap="none" spc="0" normalizeH="0" baseline="0" noProof="0" dirty="0">
                <a:ln>
                  <a:noFill/>
                </a:ln>
                <a:solidFill>
                  <a:srgbClr val="FFFFFF"/>
                </a:solidFill>
                <a:effectLst/>
                <a:uLnTx/>
                <a:uFillTx/>
                <a:latin typeface="Rubik"/>
                <a:ea typeface="Rubik"/>
                <a:cs typeface="Rubik"/>
                <a:sym typeface="Rubik"/>
              </a:rPr>
              <a:t>DimStatusOrder</a:t>
            </a:r>
            <a:r>
              <a:rPr lang="en" sz="1600" dirty="0">
                <a:solidFill>
                  <a:srgbClr val="FFFFFF"/>
                </a:solidFill>
                <a:latin typeface="Rubik"/>
                <a:ea typeface="Rubik"/>
                <a:cs typeface="Rubik"/>
                <a:sym typeface="Rubik"/>
              </a:rPr>
              <a:t> </a:t>
            </a:r>
            <a:r>
              <a:rPr kumimoji="0" lang="en-ID" sz="1600" b="0" i="0" u="none" strike="noStrike" kern="0" cap="none" spc="0" normalizeH="0" baseline="0" noProof="0" dirty="0" err="1">
                <a:ln>
                  <a:noFill/>
                </a:ln>
                <a:solidFill>
                  <a:srgbClr val="FFFFFF"/>
                </a:solidFill>
                <a:effectLst/>
                <a:uLnTx/>
                <a:uFillTx/>
                <a:latin typeface="Rubik"/>
                <a:ea typeface="Rubik"/>
                <a:cs typeface="Rubik"/>
                <a:sym typeface="Rubik"/>
              </a:rPr>
              <a:t>sebagai</a:t>
            </a:r>
            <a:r>
              <a:rPr kumimoji="0" lang="en-ID" sz="1600" b="0" i="0" u="none" strike="noStrike" kern="0" cap="none" spc="0" normalizeH="0" baseline="0" noProof="0" dirty="0">
                <a:ln>
                  <a:noFill/>
                </a:ln>
                <a:solidFill>
                  <a:srgbClr val="FFFFFF"/>
                </a:solidFill>
                <a:effectLst/>
                <a:uLnTx/>
                <a:uFillTx/>
                <a:latin typeface="Rubik"/>
                <a:ea typeface="Rubik"/>
                <a:cs typeface="Rubik"/>
                <a:sym typeface="Rubik"/>
              </a:rPr>
              <a:t> parameter</a:t>
            </a:r>
            <a:endParaRPr kumimoji="0" b="1"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2" name="Rectangle 1">
            <a:extLst>
              <a:ext uri="{FF2B5EF4-FFF2-40B4-BE49-F238E27FC236}">
                <a16:creationId xmlns:a16="http://schemas.microsoft.com/office/drawing/2014/main" id="{E464ABCF-C3D5-423B-BAF8-E3BC9ABE19DC}"/>
              </a:ext>
            </a:extLst>
          </p:cNvPr>
          <p:cNvSpPr/>
          <p:nvPr/>
        </p:nvSpPr>
        <p:spPr>
          <a:xfrm>
            <a:off x="2558469" y="811349"/>
            <a:ext cx="4027064" cy="461665"/>
          </a:xfrm>
          <a:prstGeom prst="rect">
            <a:avLst/>
          </a:prstGeom>
        </p:spPr>
        <p:txBody>
          <a:bodyPr wrap="none">
            <a:spAutoFit/>
          </a:bodyPr>
          <a:lstStyle/>
          <a:p>
            <a:pPr lvl="0" algn="ctr">
              <a:defRPr/>
            </a:pPr>
            <a:r>
              <a:rPr lang="en-ID" sz="2400" b="1" dirty="0">
                <a:solidFill>
                  <a:srgbClr val="FFFFFF"/>
                </a:solidFill>
                <a:latin typeface="Rubik"/>
                <a:ea typeface="Rubik"/>
                <a:cs typeface="Rubik"/>
                <a:sym typeface="Rubik"/>
              </a:rPr>
              <a:t>Create Stored Procedure</a:t>
            </a:r>
          </a:p>
        </p:txBody>
      </p:sp>
      <p:sp>
        <p:nvSpPr>
          <p:cNvPr id="3" name="Rectangle 2">
            <a:extLst>
              <a:ext uri="{FF2B5EF4-FFF2-40B4-BE49-F238E27FC236}">
                <a16:creationId xmlns:a16="http://schemas.microsoft.com/office/drawing/2014/main" id="{10795B63-F5C6-4885-8DBD-254E039CC83B}"/>
              </a:ext>
            </a:extLst>
          </p:cNvPr>
          <p:cNvSpPr/>
          <p:nvPr/>
        </p:nvSpPr>
        <p:spPr>
          <a:xfrm>
            <a:off x="1988288" y="3691317"/>
            <a:ext cx="5167424" cy="790601"/>
          </a:xfrm>
          <a:prstGeom prst="rect">
            <a:avLst/>
          </a:prstGeom>
        </p:spPr>
        <p:txBody>
          <a:bodyPr wrap="square">
            <a:spAutoFit/>
          </a:bodyPr>
          <a:lstStyle/>
          <a:p>
            <a:pPr lvl="0" algn="ctr">
              <a:lnSpc>
                <a:spcPct val="150000"/>
              </a:lnSpc>
            </a:pPr>
            <a:r>
              <a:rPr lang="en-ID" sz="1600" b="1" dirty="0">
                <a:solidFill>
                  <a:srgbClr val="FFFFFF"/>
                </a:solidFill>
                <a:latin typeface="Rubik"/>
                <a:ea typeface="Rubik"/>
                <a:cs typeface="Rubik"/>
                <a:sym typeface="Rubik"/>
              </a:rPr>
              <a:t>Tool Yang </a:t>
            </a:r>
            <a:r>
              <a:rPr lang="en-ID" sz="1600" b="1" dirty="0" err="1">
                <a:solidFill>
                  <a:srgbClr val="FFFFFF"/>
                </a:solidFill>
                <a:latin typeface="Rubik"/>
                <a:ea typeface="Rubik"/>
                <a:cs typeface="Rubik"/>
                <a:sym typeface="Rubik"/>
              </a:rPr>
              <a:t>Digunakan</a:t>
            </a:r>
            <a:r>
              <a:rPr lang="en-ID" sz="1600" b="1" dirty="0">
                <a:solidFill>
                  <a:srgbClr val="FFFFFF"/>
                </a:solidFill>
                <a:latin typeface="Rubik"/>
                <a:ea typeface="Rubik"/>
                <a:cs typeface="Rubik"/>
                <a:sym typeface="Rubik"/>
              </a:rPr>
              <a:t> :</a:t>
            </a:r>
          </a:p>
          <a:p>
            <a:pPr lvl="0" algn="ctr">
              <a:lnSpc>
                <a:spcPct val="150000"/>
              </a:lnSpc>
            </a:pPr>
            <a:r>
              <a:rPr lang="en-ID" sz="1600" b="1" dirty="0">
                <a:solidFill>
                  <a:srgbClr val="FFFFFF"/>
                </a:solidFill>
                <a:latin typeface="Rubik"/>
                <a:ea typeface="Rubik"/>
                <a:cs typeface="Rubik"/>
                <a:sym typeface="Rubik"/>
              </a:rPr>
              <a:t>Microsoft SQL Server Management Studio 19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3" name="Google Shape;113;p18"/>
          <p:cNvSpPr txBox="1"/>
          <p:nvPr/>
        </p:nvSpPr>
        <p:spPr>
          <a:xfrm>
            <a:off x="799841" y="160359"/>
            <a:ext cx="6249545" cy="492412"/>
          </a:xfrm>
          <a:prstGeom prst="rect">
            <a:avLst/>
          </a:prstGeom>
          <a:noFill/>
          <a:ln>
            <a:noFill/>
          </a:ln>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 4 Create Stored Procedure</a:t>
            </a:r>
          </a:p>
        </p:txBody>
      </p:sp>
      <p:pic>
        <p:nvPicPr>
          <p:cNvPr id="3" name="Picture 2">
            <a:extLst>
              <a:ext uri="{FF2B5EF4-FFF2-40B4-BE49-F238E27FC236}">
                <a16:creationId xmlns:a16="http://schemas.microsoft.com/office/drawing/2014/main" id="{510E1097-D4AB-4610-958F-2C30D5673D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0162" y="813130"/>
            <a:ext cx="7687340" cy="4105547"/>
          </a:xfrm>
          <a:prstGeom prst="rect">
            <a:avLst/>
          </a:prstGeom>
        </p:spPr>
      </p:pic>
    </p:spTree>
    <p:extLst>
      <p:ext uri="{BB962C8B-B14F-4D97-AF65-F5344CB8AC3E}">
        <p14:creationId xmlns:p14="http://schemas.microsoft.com/office/powerpoint/2010/main" val="246562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1771402" y="1877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290100" y="1115843"/>
            <a:ext cx="8563800" cy="360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t>Salah satu client dari ID/X Partners yang bergerak di bidang e-commerce memiliki kebutuhan untuk membuat sebuah Data Warehouse yang berasal dari beberapa tabel dari database sumber. Data Warehouse ini nantinya terdiri dari satu tabel Fact dan beberapa tabel Dimension. Sebagai Data Engineer, ada beberapa task yang perlu dilakukan yaitu : </a:t>
            </a:r>
            <a:endParaRPr sz="1600" dirty="0"/>
          </a:p>
          <a:p>
            <a:pPr marL="0" lvl="0" indent="0" algn="l" rtl="0">
              <a:spcBef>
                <a:spcPts val="0"/>
              </a:spcBef>
              <a:spcAft>
                <a:spcPts val="0"/>
              </a:spcAft>
              <a:buNone/>
            </a:pPr>
            <a:endParaRPr dirty="0"/>
          </a:p>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3" name="Google Shape;113;p18"/>
          <p:cNvSpPr txBox="1"/>
          <p:nvPr/>
        </p:nvSpPr>
        <p:spPr>
          <a:xfrm>
            <a:off x="799841" y="160359"/>
            <a:ext cx="6249545" cy="492412"/>
          </a:xfrm>
          <a:prstGeom prst="rect">
            <a:avLst/>
          </a:prstGeom>
          <a:noFill/>
          <a:ln>
            <a:noFill/>
          </a:ln>
        </p:spPr>
        <p:txBody>
          <a:bodyPr spcFirstLastPara="1" wrap="square" lIns="91425" tIns="91425" rIns="91425" bIns="91425" anchor="t" anchorCtr="0">
            <a:spAutoFit/>
          </a:bodyPr>
          <a:lstStyle/>
          <a:p>
            <a:pPr lvl="0" algn="ctr">
              <a:defRPr/>
            </a:pPr>
            <a:r>
              <a:rPr lang="en-ID" sz="2000" b="1" dirty="0">
                <a:solidFill>
                  <a:schemeClr val="tx1"/>
                </a:solidFill>
                <a:latin typeface="Rubik"/>
                <a:ea typeface="Rubik"/>
                <a:cs typeface="Rubik"/>
                <a:sym typeface="Rubik"/>
              </a:rPr>
              <a:t>Task – 4 Execute Stored Procedure</a:t>
            </a:r>
          </a:p>
        </p:txBody>
      </p:sp>
      <p:pic>
        <p:nvPicPr>
          <p:cNvPr id="2" name="Picture 1">
            <a:extLst>
              <a:ext uri="{FF2B5EF4-FFF2-40B4-BE49-F238E27FC236}">
                <a16:creationId xmlns:a16="http://schemas.microsoft.com/office/drawing/2014/main" id="{4DD5169B-9AA0-4C8F-A7F4-E5BFA90C4D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739" y="806866"/>
            <a:ext cx="7692657" cy="4108386"/>
          </a:xfrm>
          <a:prstGeom prst="rect">
            <a:avLst/>
          </a:prstGeom>
        </p:spPr>
      </p:pic>
    </p:spTree>
    <p:extLst>
      <p:ext uri="{BB962C8B-B14F-4D97-AF65-F5344CB8AC3E}">
        <p14:creationId xmlns:p14="http://schemas.microsoft.com/office/powerpoint/2010/main" val="114462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1" name="Google Shape;111;p18"/>
          <p:cNvSpPr txBox="1"/>
          <p:nvPr/>
        </p:nvSpPr>
        <p:spPr>
          <a:xfrm>
            <a:off x="340500" y="1143064"/>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dirty="0">
                <a:latin typeface="Rubik"/>
                <a:ea typeface="Rubik"/>
                <a:cs typeface="Rubik"/>
                <a:sym typeface="Rubik"/>
              </a:rPr>
              <a:t>Link Github Here</a:t>
            </a:r>
            <a:endParaRPr sz="4500" b="1" dirty="0">
              <a:latin typeface="Rubik"/>
              <a:ea typeface="Rubik"/>
              <a:cs typeface="Rubik"/>
              <a:sym typeface="Rubik"/>
            </a:endParaRPr>
          </a:p>
        </p:txBody>
      </p:sp>
      <p:pic>
        <p:nvPicPr>
          <p:cNvPr id="112" name="Google Shape;112;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3" name="Google Shape;113;p18"/>
          <p:cNvSpPr txBox="1"/>
          <p:nvPr/>
        </p:nvSpPr>
        <p:spPr>
          <a:xfrm>
            <a:off x="473407" y="2436403"/>
            <a:ext cx="8197186" cy="738633"/>
          </a:xfrm>
          <a:prstGeom prst="rect">
            <a:avLst/>
          </a:prstGeom>
          <a:noFill/>
          <a:ln>
            <a:noFill/>
          </a:ln>
        </p:spPr>
        <p:txBody>
          <a:bodyPr spcFirstLastPara="1" wrap="square" lIns="91425" tIns="91425" rIns="91425" bIns="91425" anchor="t" anchorCtr="0">
            <a:spAutoFit/>
          </a:bodyPr>
          <a:lstStyle/>
          <a:p>
            <a:pPr lvl="0" algn="ctr"/>
            <a:r>
              <a:rPr lang="en-ID" sz="1800" b="1" i="1" dirty="0">
                <a:latin typeface="Rubik"/>
                <a:ea typeface="Rubik"/>
                <a:cs typeface="Rubik"/>
                <a:sym typeface="Rubik"/>
                <a:hlinkClick r:id="rId5"/>
              </a:rPr>
              <a:t>https://github.com/Makmurry/Simple_ETL_For_Data_Warehouse</a:t>
            </a:r>
            <a:endParaRPr lang="en-ID" sz="1800" b="1" i="1" dirty="0">
              <a:latin typeface="Rubik"/>
              <a:ea typeface="Rubik"/>
              <a:cs typeface="Rubik"/>
              <a:sym typeface="Rubik"/>
            </a:endParaRPr>
          </a:p>
          <a:p>
            <a:pPr lvl="0" algn="ctr"/>
            <a:endParaRPr sz="1800" b="1" i="1" dirty="0">
              <a:latin typeface="Rubik"/>
              <a:ea typeface="Rubik"/>
              <a:cs typeface="Rubik"/>
              <a:sym typeface="Rubik"/>
            </a:endParaRPr>
          </a:p>
        </p:txBody>
      </p:sp>
    </p:spTree>
    <p:extLst>
      <p:ext uri="{BB962C8B-B14F-4D97-AF65-F5344CB8AC3E}">
        <p14:creationId xmlns:p14="http://schemas.microsoft.com/office/powerpoint/2010/main" val="1619335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9" name="Google Shape;119;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0" name="Google Shape;120;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1" name="Google Shape;121;p19"/>
          <p:cNvSpPr txBox="1"/>
          <p:nvPr/>
        </p:nvSpPr>
        <p:spPr>
          <a:xfrm>
            <a:off x="340500" y="2843463"/>
            <a:ext cx="8376900" cy="615523"/>
          </a:xfrm>
          <a:prstGeom prst="rect">
            <a:avLst/>
          </a:prstGeom>
          <a:noFill/>
          <a:ln>
            <a:noFill/>
          </a:ln>
        </p:spPr>
        <p:txBody>
          <a:bodyPr spcFirstLastPara="1" wrap="square" lIns="91425" tIns="91425" rIns="91425" bIns="91425" anchor="t" anchorCtr="0">
            <a:spAutoFit/>
          </a:bodyPr>
          <a:lstStyle/>
          <a:p>
            <a:pPr lvl="0" algn="ctr"/>
            <a:r>
              <a:rPr lang="en-ID" dirty="0">
                <a:latin typeface="Rubik"/>
                <a:ea typeface="Rubik"/>
                <a:cs typeface="Rubik"/>
                <a:sym typeface="Rubik"/>
                <a:hlinkClick r:id="rId5"/>
              </a:rPr>
              <a:t>https://drive.google.com/file/d/1CC2ufQiMZaj1MdffmndZxHVprpyoo-73/view?usp=sharing</a:t>
            </a:r>
            <a:endParaRPr lang="en-ID" dirty="0">
              <a:latin typeface="Rubik"/>
              <a:ea typeface="Rubik"/>
              <a:cs typeface="Rubik"/>
              <a:sym typeface="Rubik"/>
            </a:endParaRPr>
          </a:p>
          <a:p>
            <a:pPr lvl="0" algn="ctr"/>
            <a:endParaRPr lang="en-ID" dirty="0">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7" name="Google Shape;127;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8" name="Google Shape;128;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29" name="Google Shape;129;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7" name="Google Shape;61;p13">
            <a:extLst>
              <a:ext uri="{FF2B5EF4-FFF2-40B4-BE49-F238E27FC236}">
                <a16:creationId xmlns:a16="http://schemas.microsoft.com/office/drawing/2014/main" id="{8CEE752F-E7AA-4BEC-8906-FDF3CBF9FECE}"/>
              </a:ext>
            </a:extLst>
          </p:cNvPr>
          <p:cNvPicPr preferRelativeResize="0"/>
          <p:nvPr/>
        </p:nvPicPr>
        <p:blipFill>
          <a:blip r:embed="rId5">
            <a:alphaModFix/>
          </a:blip>
          <a:stretch>
            <a:fillRect/>
          </a:stretch>
        </p:blipFill>
        <p:spPr>
          <a:xfrm>
            <a:off x="4841639" y="4352275"/>
            <a:ext cx="1887200" cy="43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27904"/>
            <a:ext cx="9144001" cy="5143501"/>
          </a:xfrm>
          <a:prstGeom prst="rect">
            <a:avLst/>
          </a:prstGeom>
          <a:ln w="228600" cap="sq" cmpd="thickThin">
            <a:solidFill>
              <a:srgbClr val="000000"/>
            </a:solidFill>
            <a:prstDash val="solid"/>
            <a:miter lim="800000"/>
          </a:ln>
          <a:effectLst>
            <a:innerShdw blurRad="76200">
              <a:srgbClr val="000000"/>
            </a:innerShdw>
          </a:effectLst>
        </p:spPr>
      </p:pic>
      <p:sp>
        <p:nvSpPr>
          <p:cNvPr id="103" name="Google Shape;103;p17"/>
          <p:cNvSpPr txBox="1"/>
          <p:nvPr/>
        </p:nvSpPr>
        <p:spPr>
          <a:xfrm>
            <a:off x="-106068" y="208356"/>
            <a:ext cx="8376900" cy="67707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3200" b="1" dirty="0">
                <a:latin typeface="Rubik"/>
                <a:ea typeface="Rubik"/>
                <a:cs typeface="Rubik"/>
                <a:sym typeface="Rubik"/>
              </a:rPr>
              <a:t>WORK FLOW</a:t>
            </a:r>
            <a:endParaRPr sz="32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5" name="Google Shape;105;p17"/>
          <p:cNvSpPr txBox="1"/>
          <p:nvPr/>
        </p:nvSpPr>
        <p:spPr>
          <a:xfrm>
            <a:off x="-106068" y="904932"/>
            <a:ext cx="8376900" cy="615523"/>
          </a:xfrm>
          <a:prstGeom prst="rect">
            <a:avLst/>
          </a:prstGeom>
          <a:noFill/>
          <a:ln>
            <a:noFill/>
          </a:ln>
        </p:spPr>
        <p:txBody>
          <a:bodyPr spcFirstLastPara="1" wrap="square" lIns="91425" tIns="91425" rIns="91425" bIns="91425" anchor="t" anchorCtr="0">
            <a:spAutoFit/>
          </a:bodyPr>
          <a:lstStyle/>
          <a:p>
            <a:pPr lvl="0" algn="ctr"/>
            <a:r>
              <a:rPr lang="en-US" dirty="0"/>
              <a:t>Tools and materials to be used</a:t>
            </a:r>
          </a:p>
          <a:p>
            <a:pPr lvl="0" algn="ctr"/>
            <a:endParaRPr dirty="0">
              <a:latin typeface="Rubik"/>
              <a:ea typeface="Rubik"/>
              <a:cs typeface="Rubik"/>
              <a:sym typeface="Rubik"/>
            </a:endParaRPr>
          </a:p>
        </p:txBody>
      </p:sp>
      <p:sp>
        <p:nvSpPr>
          <p:cNvPr id="6" name="Rectangle 5">
            <a:extLst>
              <a:ext uri="{FF2B5EF4-FFF2-40B4-BE49-F238E27FC236}">
                <a16:creationId xmlns:a16="http://schemas.microsoft.com/office/drawing/2014/main" id="{BB7B474D-2838-475A-9B80-61067586DCE9}"/>
              </a:ext>
            </a:extLst>
          </p:cNvPr>
          <p:cNvSpPr/>
          <p:nvPr/>
        </p:nvSpPr>
        <p:spPr>
          <a:xfrm>
            <a:off x="749595" y="1267725"/>
            <a:ext cx="7644810" cy="1504725"/>
          </a:xfrm>
          <a:prstGeom prst="rect">
            <a:avLst/>
          </a:prstGeom>
          <a:solidFill>
            <a:schemeClr val="tx2">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dirty="0"/>
          </a:p>
        </p:txBody>
      </p:sp>
      <p:pic>
        <p:nvPicPr>
          <p:cNvPr id="7" name="Picture 6">
            <a:extLst>
              <a:ext uri="{FF2B5EF4-FFF2-40B4-BE49-F238E27FC236}">
                <a16:creationId xmlns:a16="http://schemas.microsoft.com/office/drawing/2014/main" id="{386719BF-EDE6-4075-9DD7-D0A1C5D4EDE5}"/>
              </a:ext>
            </a:extLst>
          </p:cNvPr>
          <p:cNvPicPr>
            <a:picLocks noChangeAspect="1"/>
          </p:cNvPicPr>
          <p:nvPr/>
        </p:nvPicPr>
        <p:blipFill>
          <a:blip r:embed="rId5"/>
          <a:stretch>
            <a:fillRect/>
          </a:stretch>
        </p:blipFill>
        <p:spPr>
          <a:xfrm>
            <a:off x="1110210" y="1426234"/>
            <a:ext cx="969348" cy="969348"/>
          </a:xfrm>
          <a:prstGeom prst="rect">
            <a:avLst/>
          </a:prstGeom>
        </p:spPr>
      </p:pic>
      <p:pic>
        <p:nvPicPr>
          <p:cNvPr id="8" name="Picture 7">
            <a:extLst>
              <a:ext uri="{FF2B5EF4-FFF2-40B4-BE49-F238E27FC236}">
                <a16:creationId xmlns:a16="http://schemas.microsoft.com/office/drawing/2014/main" id="{BFCA1712-F11F-473E-B0E7-F6F5256C4096}"/>
              </a:ext>
            </a:extLst>
          </p:cNvPr>
          <p:cNvPicPr>
            <a:picLocks noChangeAspect="1"/>
          </p:cNvPicPr>
          <p:nvPr/>
        </p:nvPicPr>
        <p:blipFill>
          <a:blip r:embed="rId6"/>
          <a:stretch>
            <a:fillRect/>
          </a:stretch>
        </p:blipFill>
        <p:spPr>
          <a:xfrm>
            <a:off x="3541687" y="1426234"/>
            <a:ext cx="1030313" cy="969348"/>
          </a:xfrm>
          <a:prstGeom prst="rect">
            <a:avLst/>
          </a:prstGeom>
        </p:spPr>
      </p:pic>
      <p:sp>
        <p:nvSpPr>
          <p:cNvPr id="16" name="Google Shape;105;p17">
            <a:extLst>
              <a:ext uri="{FF2B5EF4-FFF2-40B4-BE49-F238E27FC236}">
                <a16:creationId xmlns:a16="http://schemas.microsoft.com/office/drawing/2014/main" id="{0E68D3FC-DBB3-46F8-BB65-7EA26C986836}"/>
              </a:ext>
            </a:extLst>
          </p:cNvPr>
          <p:cNvSpPr txBox="1"/>
          <p:nvPr/>
        </p:nvSpPr>
        <p:spPr>
          <a:xfrm>
            <a:off x="682583" y="2403148"/>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Backup Database File</a:t>
            </a:r>
          </a:p>
        </p:txBody>
      </p:sp>
      <p:sp>
        <p:nvSpPr>
          <p:cNvPr id="17" name="Google Shape;105;p17">
            <a:extLst>
              <a:ext uri="{FF2B5EF4-FFF2-40B4-BE49-F238E27FC236}">
                <a16:creationId xmlns:a16="http://schemas.microsoft.com/office/drawing/2014/main" id="{3C088F7F-7EF3-4797-86F6-B25CC0AA1CDD}"/>
              </a:ext>
            </a:extLst>
          </p:cNvPr>
          <p:cNvSpPr txBox="1"/>
          <p:nvPr/>
        </p:nvSpPr>
        <p:spPr>
          <a:xfrm>
            <a:off x="3079697" y="2398838"/>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Database Management</a:t>
            </a:r>
          </a:p>
        </p:txBody>
      </p:sp>
      <p:sp>
        <p:nvSpPr>
          <p:cNvPr id="18" name="Google Shape;105;p17">
            <a:extLst>
              <a:ext uri="{FF2B5EF4-FFF2-40B4-BE49-F238E27FC236}">
                <a16:creationId xmlns:a16="http://schemas.microsoft.com/office/drawing/2014/main" id="{DC7F77BC-EE03-4758-80D8-71747D243881}"/>
              </a:ext>
            </a:extLst>
          </p:cNvPr>
          <p:cNvSpPr txBox="1"/>
          <p:nvPr/>
        </p:nvSpPr>
        <p:spPr>
          <a:xfrm>
            <a:off x="5785160" y="2341607"/>
            <a:ext cx="1954292" cy="369302"/>
          </a:xfrm>
          <a:prstGeom prst="rect">
            <a:avLst/>
          </a:prstGeom>
          <a:noFill/>
          <a:ln>
            <a:noFill/>
          </a:ln>
        </p:spPr>
        <p:txBody>
          <a:bodyPr spcFirstLastPara="1" wrap="square" lIns="91425" tIns="91425" rIns="91425" bIns="91425" anchor="t" anchorCtr="0">
            <a:spAutoFit/>
          </a:bodyPr>
          <a:lstStyle/>
          <a:p>
            <a:pPr lvl="0" algn="ctr"/>
            <a:r>
              <a:rPr lang="en-US" sz="1200" b="1" dirty="0"/>
              <a:t>Data Integration Tool</a:t>
            </a:r>
          </a:p>
        </p:txBody>
      </p:sp>
      <p:sp>
        <p:nvSpPr>
          <p:cNvPr id="23" name="Rectangle 22">
            <a:extLst>
              <a:ext uri="{FF2B5EF4-FFF2-40B4-BE49-F238E27FC236}">
                <a16:creationId xmlns:a16="http://schemas.microsoft.com/office/drawing/2014/main" id="{F8E2DE89-07CC-4356-B65A-B8E91251D0BB}"/>
              </a:ext>
            </a:extLst>
          </p:cNvPr>
          <p:cNvSpPr/>
          <p:nvPr/>
        </p:nvSpPr>
        <p:spPr>
          <a:xfrm>
            <a:off x="749595" y="3051778"/>
            <a:ext cx="7644810" cy="1717291"/>
          </a:xfrm>
          <a:prstGeom prst="rect">
            <a:avLst/>
          </a:prstGeom>
          <a:solidFill>
            <a:schemeClr val="tx2">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dirty="0"/>
          </a:p>
        </p:txBody>
      </p:sp>
      <p:pic>
        <p:nvPicPr>
          <p:cNvPr id="24" name="Picture 23">
            <a:extLst>
              <a:ext uri="{FF2B5EF4-FFF2-40B4-BE49-F238E27FC236}">
                <a16:creationId xmlns:a16="http://schemas.microsoft.com/office/drawing/2014/main" id="{FEDE831D-1B8C-4F39-88DF-C43B807AC9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0210" y="3251667"/>
            <a:ext cx="990923" cy="990923"/>
          </a:xfrm>
          <a:prstGeom prst="rect">
            <a:avLst/>
          </a:prstGeom>
        </p:spPr>
      </p:pic>
      <p:pic>
        <p:nvPicPr>
          <p:cNvPr id="25" name="Picture 24">
            <a:extLst>
              <a:ext uri="{FF2B5EF4-FFF2-40B4-BE49-F238E27FC236}">
                <a16:creationId xmlns:a16="http://schemas.microsoft.com/office/drawing/2014/main" id="{DD2FEA54-47C2-45A4-9E22-CA53DB647C5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72404" y="3225293"/>
            <a:ext cx="990923" cy="990923"/>
          </a:xfrm>
          <a:prstGeom prst="rect">
            <a:avLst/>
          </a:prstGeom>
        </p:spPr>
      </p:pic>
      <p:pic>
        <p:nvPicPr>
          <p:cNvPr id="26" name="Picture 25">
            <a:extLst>
              <a:ext uri="{FF2B5EF4-FFF2-40B4-BE49-F238E27FC236}">
                <a16:creationId xmlns:a16="http://schemas.microsoft.com/office/drawing/2014/main" id="{B3C93EA1-9195-4369-BF7D-A449CD93216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70897" y="3225293"/>
            <a:ext cx="990923" cy="990923"/>
          </a:xfrm>
          <a:prstGeom prst="rect">
            <a:avLst/>
          </a:prstGeom>
        </p:spPr>
      </p:pic>
      <p:sp>
        <p:nvSpPr>
          <p:cNvPr id="27" name="Google Shape;105;p17">
            <a:extLst>
              <a:ext uri="{FF2B5EF4-FFF2-40B4-BE49-F238E27FC236}">
                <a16:creationId xmlns:a16="http://schemas.microsoft.com/office/drawing/2014/main" id="{58A86218-0584-4D5A-A384-C46E670D00A8}"/>
              </a:ext>
            </a:extLst>
          </p:cNvPr>
          <p:cNvSpPr txBox="1"/>
          <p:nvPr/>
        </p:nvSpPr>
        <p:spPr>
          <a:xfrm>
            <a:off x="670901" y="4270968"/>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Restore Database File</a:t>
            </a:r>
          </a:p>
        </p:txBody>
      </p:sp>
      <p:pic>
        <p:nvPicPr>
          <p:cNvPr id="14" name="Picture 13">
            <a:extLst>
              <a:ext uri="{FF2B5EF4-FFF2-40B4-BE49-F238E27FC236}">
                <a16:creationId xmlns:a16="http://schemas.microsoft.com/office/drawing/2014/main" id="{A7C4F1CC-792F-42C7-87EE-D20BD781E6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1567" y="3245555"/>
            <a:ext cx="993013" cy="993013"/>
          </a:xfrm>
          <a:prstGeom prst="rect">
            <a:avLst/>
          </a:prstGeom>
        </p:spPr>
      </p:pic>
      <p:sp>
        <p:nvSpPr>
          <p:cNvPr id="29" name="Google Shape;105;p17">
            <a:extLst>
              <a:ext uri="{FF2B5EF4-FFF2-40B4-BE49-F238E27FC236}">
                <a16:creationId xmlns:a16="http://schemas.microsoft.com/office/drawing/2014/main" id="{723DDBBC-925E-4E46-A332-A368BDDE89E6}"/>
              </a:ext>
            </a:extLst>
          </p:cNvPr>
          <p:cNvSpPr txBox="1"/>
          <p:nvPr/>
        </p:nvSpPr>
        <p:spPr>
          <a:xfrm>
            <a:off x="2677404" y="4245880"/>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Create Data Warehouse</a:t>
            </a:r>
          </a:p>
        </p:txBody>
      </p:sp>
      <p:sp>
        <p:nvSpPr>
          <p:cNvPr id="30" name="Google Shape;105;p17">
            <a:extLst>
              <a:ext uri="{FF2B5EF4-FFF2-40B4-BE49-F238E27FC236}">
                <a16:creationId xmlns:a16="http://schemas.microsoft.com/office/drawing/2014/main" id="{AF31BD05-95A9-4636-AF83-3E7479E21342}"/>
              </a:ext>
            </a:extLst>
          </p:cNvPr>
          <p:cNvSpPr txBox="1"/>
          <p:nvPr/>
        </p:nvSpPr>
        <p:spPr>
          <a:xfrm>
            <a:off x="4643882" y="4238568"/>
            <a:ext cx="1847966" cy="353913"/>
          </a:xfrm>
          <a:prstGeom prst="rect">
            <a:avLst/>
          </a:prstGeom>
          <a:noFill/>
          <a:ln>
            <a:noFill/>
          </a:ln>
        </p:spPr>
        <p:txBody>
          <a:bodyPr spcFirstLastPara="1" wrap="square" lIns="91425" tIns="91425" rIns="91425" bIns="91425" anchor="t" anchorCtr="0">
            <a:spAutoFit/>
          </a:bodyPr>
          <a:lstStyle/>
          <a:p>
            <a:pPr lvl="0" algn="ctr"/>
            <a:r>
              <a:rPr lang="en-US" sz="1100" b="1" dirty="0"/>
              <a:t>Create ETL Job</a:t>
            </a:r>
          </a:p>
        </p:txBody>
      </p:sp>
      <p:sp>
        <p:nvSpPr>
          <p:cNvPr id="31" name="Google Shape;105;p17">
            <a:extLst>
              <a:ext uri="{FF2B5EF4-FFF2-40B4-BE49-F238E27FC236}">
                <a16:creationId xmlns:a16="http://schemas.microsoft.com/office/drawing/2014/main" id="{1D9FFB98-5549-47A5-88CE-8BE734384FBA}"/>
              </a:ext>
            </a:extLst>
          </p:cNvPr>
          <p:cNvSpPr txBox="1"/>
          <p:nvPr/>
        </p:nvSpPr>
        <p:spPr>
          <a:xfrm>
            <a:off x="6491309" y="4245880"/>
            <a:ext cx="1847967" cy="353913"/>
          </a:xfrm>
          <a:prstGeom prst="rect">
            <a:avLst/>
          </a:prstGeom>
          <a:noFill/>
          <a:ln>
            <a:noFill/>
          </a:ln>
        </p:spPr>
        <p:txBody>
          <a:bodyPr spcFirstLastPara="1" wrap="square" lIns="91425" tIns="91425" rIns="91425" bIns="91425" anchor="t" anchorCtr="0">
            <a:spAutoFit/>
          </a:bodyPr>
          <a:lstStyle/>
          <a:p>
            <a:pPr lvl="0" algn="ctr"/>
            <a:r>
              <a:rPr lang="en-US" sz="1100" b="1" dirty="0"/>
              <a:t>Create Stored Procedure</a:t>
            </a:r>
          </a:p>
        </p:txBody>
      </p:sp>
      <p:sp>
        <p:nvSpPr>
          <p:cNvPr id="15" name="Arrow: Right 14">
            <a:extLst>
              <a:ext uri="{FF2B5EF4-FFF2-40B4-BE49-F238E27FC236}">
                <a16:creationId xmlns:a16="http://schemas.microsoft.com/office/drawing/2014/main" id="{A1538B1E-4AD3-4680-9976-C7BF08A61EF2}"/>
              </a:ext>
            </a:extLst>
          </p:cNvPr>
          <p:cNvSpPr/>
          <p:nvPr/>
        </p:nvSpPr>
        <p:spPr>
          <a:xfrm>
            <a:off x="2213344"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33" name="Arrow: Right 32">
            <a:extLst>
              <a:ext uri="{FF2B5EF4-FFF2-40B4-BE49-F238E27FC236}">
                <a16:creationId xmlns:a16="http://schemas.microsoft.com/office/drawing/2014/main" id="{D73D420F-A6E9-44EB-839A-9D7EA7C7404B}"/>
              </a:ext>
            </a:extLst>
          </p:cNvPr>
          <p:cNvSpPr/>
          <p:nvPr/>
        </p:nvSpPr>
        <p:spPr>
          <a:xfrm>
            <a:off x="4164834"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34" name="Arrow: Right 33">
            <a:extLst>
              <a:ext uri="{FF2B5EF4-FFF2-40B4-BE49-F238E27FC236}">
                <a16:creationId xmlns:a16="http://schemas.microsoft.com/office/drawing/2014/main" id="{717FE12A-5A3C-4154-8E1C-357F8AD6F9C4}"/>
              </a:ext>
            </a:extLst>
          </p:cNvPr>
          <p:cNvSpPr/>
          <p:nvPr/>
        </p:nvSpPr>
        <p:spPr>
          <a:xfrm>
            <a:off x="6133757" y="3614880"/>
            <a:ext cx="766709" cy="2708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pic>
        <p:nvPicPr>
          <p:cNvPr id="19" name="Picture 18">
            <a:extLst>
              <a:ext uri="{FF2B5EF4-FFF2-40B4-BE49-F238E27FC236}">
                <a16:creationId xmlns:a16="http://schemas.microsoft.com/office/drawing/2014/main" id="{DE0F5880-B36A-4933-8341-ED0DB6059AB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30655" y="1448955"/>
            <a:ext cx="1662862" cy="9589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2547017" y="241313"/>
            <a:ext cx="3678865"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ID" sz="2800" b="1" dirty="0">
                <a:latin typeface="Rubik"/>
                <a:ea typeface="Rubik"/>
                <a:cs typeface="Rubik"/>
                <a:sym typeface="Rubik"/>
              </a:rPr>
              <a:t>TASK -1</a:t>
            </a:r>
            <a:endParaRPr sz="28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6" name="Google Shape;105;p17">
            <a:extLst>
              <a:ext uri="{FF2B5EF4-FFF2-40B4-BE49-F238E27FC236}">
                <a16:creationId xmlns:a16="http://schemas.microsoft.com/office/drawing/2014/main" id="{CD4A0D1F-F5C5-4064-89F5-25382C28FF88}"/>
              </a:ext>
            </a:extLst>
          </p:cNvPr>
          <p:cNvSpPr txBox="1"/>
          <p:nvPr/>
        </p:nvSpPr>
        <p:spPr>
          <a:xfrm>
            <a:off x="197999" y="1938570"/>
            <a:ext cx="8376900" cy="1169521"/>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File backup database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Staging.bak</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dapat</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download </a:t>
            </a:r>
            <a:r>
              <a:rPr kumimoji="0" lang="en-ID" sz="1600" b="1" i="0" u="none" strike="noStrike" kern="0" cap="none" spc="0" normalizeH="0" baseline="0" noProof="0" dirty="0" err="1">
                <a:ln>
                  <a:noFill/>
                </a:ln>
                <a:solidFill>
                  <a:schemeClr val="tx1"/>
                </a:solidFill>
                <a:effectLst/>
                <a:uLnTx/>
                <a:uFillTx/>
                <a:latin typeface="Rubik"/>
                <a:ea typeface="Rubik"/>
                <a:cs typeface="Rubik"/>
                <a:sym typeface="Rubik"/>
              </a:rPr>
              <a:t>disini</a:t>
            </a:r>
            <a:r>
              <a:rPr kumimoji="0" lang="en-ID" sz="1600" b="1" i="0" u="none" strike="noStrike" kern="0" cap="none" spc="0" normalizeH="0" baseline="0" noProof="0" dirty="0">
                <a:ln>
                  <a:noFill/>
                </a:ln>
                <a:solidFill>
                  <a:schemeClr val="tx1"/>
                </a:solidFill>
                <a:effectLst/>
                <a:uLnTx/>
                <a:uFillTx/>
                <a:latin typeface="Rubik"/>
                <a:ea typeface="Rubik"/>
                <a:cs typeface="Rubik"/>
                <a:sym typeface="Rubik"/>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600" dirty="0">
              <a:solidFill>
                <a:srgbClr val="FFFFFF"/>
              </a:solidFill>
              <a:latin typeface="Rubik"/>
              <a:ea typeface="Rubik"/>
              <a:cs typeface="Rubik"/>
              <a:sym typeface="Rubik"/>
            </a:endParaRPr>
          </a:p>
          <a:p>
            <a:pPr lvl="0" algn="ctr"/>
            <a:r>
              <a:rPr lang="en-ID" sz="1600" dirty="0">
                <a:solidFill>
                  <a:srgbClr val="FFFFFF"/>
                </a:solidFill>
                <a:latin typeface="Rubik"/>
                <a:ea typeface="Rubik"/>
                <a:cs typeface="Rubik"/>
                <a:sym typeface="Rubik"/>
                <a:hlinkClick r:id="rId5"/>
              </a:rPr>
              <a:t>https://drive.google.com/file/d/1DNNb0R_RffyKjv5WaaZgDOHaGLuddyul/view</a:t>
            </a:r>
            <a:endParaRPr lang="en-ID" sz="1600" dirty="0">
              <a:solidFill>
                <a:srgbClr val="FFFFFF"/>
              </a:solidFill>
              <a:latin typeface="Rubik"/>
              <a:ea typeface="Rubik"/>
              <a:cs typeface="Rubik"/>
              <a:sym typeface="Rubik"/>
            </a:endParaRPr>
          </a:p>
          <a:p>
            <a:pPr lvl="0" algn="ctr"/>
            <a:endParaRPr kumimoji="0" lang="en-ID" sz="1600" b="0" i="0" u="none" strike="noStrike" kern="0" cap="none" spc="0" normalizeH="0" baseline="0" noProof="0" dirty="0">
              <a:ln>
                <a:noFill/>
              </a:ln>
              <a:solidFill>
                <a:srgbClr val="FFFFFF"/>
              </a:solidFill>
              <a:effectLst/>
              <a:uLnTx/>
              <a:uFillTx/>
              <a:latin typeface="Rubik"/>
              <a:ea typeface="Rubik"/>
              <a:cs typeface="Rubik"/>
              <a:sym typeface="Rubik"/>
            </a:endParaRPr>
          </a:p>
        </p:txBody>
      </p:sp>
      <p:sp>
        <p:nvSpPr>
          <p:cNvPr id="7" name="Google Shape;105;p17">
            <a:extLst>
              <a:ext uri="{FF2B5EF4-FFF2-40B4-BE49-F238E27FC236}">
                <a16:creationId xmlns:a16="http://schemas.microsoft.com/office/drawing/2014/main" id="{764AA16A-8F34-4D81-A01E-9978E87EE88B}"/>
              </a:ext>
            </a:extLst>
          </p:cNvPr>
          <p:cNvSpPr txBox="1"/>
          <p:nvPr/>
        </p:nvSpPr>
        <p:spPr>
          <a:xfrm>
            <a:off x="383550" y="3677324"/>
            <a:ext cx="8376900" cy="492412"/>
          </a:xfrm>
          <a:prstGeom prst="rect">
            <a:avLst/>
          </a:prstGeom>
          <a:noFill/>
          <a:ln>
            <a:noFill/>
          </a:ln>
        </p:spPr>
        <p:txBody>
          <a:bodyPr spcFirstLastPara="1" wrap="square" lIns="91425" tIns="91425" rIns="91425" bIns="91425" anchor="t" anchorCtr="0">
            <a:spAutoFit/>
          </a:bodyPr>
          <a:lstStyle/>
          <a:p>
            <a:pPr lvl="0" algn="ctr"/>
            <a:r>
              <a:rPr lang="en-ID" sz="2000" b="1" dirty="0">
                <a:solidFill>
                  <a:schemeClr val="tx1"/>
                </a:solidFill>
                <a:latin typeface="Rubik"/>
                <a:ea typeface="Rubik"/>
                <a:cs typeface="Rubik"/>
                <a:sym typeface="Rubik"/>
              </a:rPr>
              <a:t>Tool yang </a:t>
            </a:r>
            <a:r>
              <a:rPr lang="en-ID" sz="2000" b="1" dirty="0" err="1">
                <a:solidFill>
                  <a:schemeClr val="tx1"/>
                </a:solidFill>
                <a:latin typeface="Rubik"/>
                <a:ea typeface="Rubik"/>
                <a:cs typeface="Rubik"/>
                <a:sym typeface="Rubik"/>
              </a:rPr>
              <a:t>digunakan</a:t>
            </a:r>
            <a:r>
              <a:rPr lang="en-ID" sz="2000" b="1" dirty="0">
                <a:solidFill>
                  <a:schemeClr val="tx1"/>
                </a:solidFill>
                <a:latin typeface="Rubik"/>
                <a:ea typeface="Rubik"/>
                <a:cs typeface="Rubik"/>
                <a:sym typeface="Rubik"/>
              </a:rPr>
              <a:t> : SQL Server Management Studio 19</a:t>
            </a:r>
          </a:p>
        </p:txBody>
      </p:sp>
      <p:sp>
        <p:nvSpPr>
          <p:cNvPr id="2" name="Rectangle 1">
            <a:extLst>
              <a:ext uri="{FF2B5EF4-FFF2-40B4-BE49-F238E27FC236}">
                <a16:creationId xmlns:a16="http://schemas.microsoft.com/office/drawing/2014/main" id="{1DDAE0E7-C7D5-4BFD-BEB2-F9743C1172D2}"/>
              </a:ext>
            </a:extLst>
          </p:cNvPr>
          <p:cNvSpPr/>
          <p:nvPr/>
        </p:nvSpPr>
        <p:spPr>
          <a:xfrm>
            <a:off x="1613750" y="1035319"/>
            <a:ext cx="5916500" cy="461665"/>
          </a:xfrm>
          <a:prstGeom prst="rect">
            <a:avLst/>
          </a:prstGeom>
        </p:spPr>
        <p:txBody>
          <a:bodyPr wrap="square">
            <a:spAutoFit/>
          </a:bodyPr>
          <a:lstStyle/>
          <a:p>
            <a:pPr lvl="0" algn="ctr">
              <a:defRPr/>
            </a:pPr>
            <a:r>
              <a:rPr lang="en-ID" sz="2400" b="1" dirty="0">
                <a:solidFill>
                  <a:schemeClr val="tx1"/>
                </a:solidFill>
                <a:latin typeface="Rubik"/>
                <a:ea typeface="Rubik"/>
                <a:cs typeface="Rubik"/>
                <a:sym typeface="Rubik"/>
              </a:rPr>
              <a:t>Import/Restore Database Staging</a:t>
            </a:r>
          </a:p>
        </p:txBody>
      </p:sp>
    </p:spTree>
    <p:extLst>
      <p:ext uri="{BB962C8B-B14F-4D97-AF65-F5344CB8AC3E}">
        <p14:creationId xmlns:p14="http://schemas.microsoft.com/office/powerpoint/2010/main" val="389112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1011296" y="75766"/>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8" name="Google Shape;103;p17">
            <a:extLst>
              <a:ext uri="{FF2B5EF4-FFF2-40B4-BE49-F238E27FC236}">
                <a16:creationId xmlns:a16="http://schemas.microsoft.com/office/drawing/2014/main" id="{3391F9EA-BEE2-4D42-A00F-21DF15D3ABC0}"/>
              </a:ext>
            </a:extLst>
          </p:cNvPr>
          <p:cNvSpPr txBox="1"/>
          <p:nvPr/>
        </p:nvSpPr>
        <p:spPr>
          <a:xfrm>
            <a:off x="883076" y="592705"/>
            <a:ext cx="5551449"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r>
              <a:rPr lang="en-ID" dirty="0">
                <a:solidFill>
                  <a:schemeClr val="tx1"/>
                </a:solidFill>
                <a:latin typeface="Rubik"/>
                <a:ea typeface="Rubik"/>
                <a:cs typeface="Rubik"/>
                <a:sym typeface="Rubik"/>
              </a:rPr>
              <a:t>Buka SQL Server Management Studio</a:t>
            </a:r>
          </a:p>
          <a:p>
            <a:pPr lvl="0"/>
            <a:r>
              <a:rPr lang="en-ID" dirty="0" err="1">
                <a:solidFill>
                  <a:schemeClr val="tx1"/>
                </a:solidFill>
                <a:latin typeface="Rubik"/>
                <a:ea typeface="Rubik"/>
                <a:cs typeface="Rubik"/>
                <a:sym typeface="Rubik"/>
              </a:rPr>
              <a:t>Klik</a:t>
            </a:r>
            <a:r>
              <a:rPr lang="en-ID" dirty="0">
                <a:solidFill>
                  <a:schemeClr val="tx1"/>
                </a:solidFill>
                <a:latin typeface="Rubik"/>
                <a:ea typeface="Rubik"/>
                <a:cs typeface="Rubik"/>
                <a:sym typeface="Rubik"/>
              </a:rPr>
              <a:t> </a:t>
            </a:r>
            <a:r>
              <a:rPr lang="en-ID" dirty="0" err="1">
                <a:solidFill>
                  <a:schemeClr val="tx1"/>
                </a:solidFill>
                <a:latin typeface="Rubik"/>
                <a:ea typeface="Rubik"/>
                <a:cs typeface="Rubik"/>
                <a:sym typeface="Rubik"/>
              </a:rPr>
              <a:t>kanan</a:t>
            </a:r>
            <a:r>
              <a:rPr lang="en-ID" dirty="0">
                <a:solidFill>
                  <a:schemeClr val="tx1"/>
                </a:solidFill>
                <a:latin typeface="Rubik"/>
                <a:ea typeface="Rubik"/>
                <a:cs typeface="Rubik"/>
                <a:sym typeface="Rubik"/>
              </a:rPr>
              <a:t> pada Databases &gt; </a:t>
            </a:r>
            <a:r>
              <a:rPr lang="en-ID" dirty="0" err="1">
                <a:solidFill>
                  <a:schemeClr val="tx1"/>
                </a:solidFill>
                <a:latin typeface="Rubik"/>
                <a:ea typeface="Rubik"/>
                <a:cs typeface="Rubik"/>
                <a:sym typeface="Rubik"/>
              </a:rPr>
              <a:t>Pilih</a:t>
            </a:r>
            <a:r>
              <a:rPr lang="en-ID" dirty="0">
                <a:solidFill>
                  <a:schemeClr val="tx1"/>
                </a:solidFill>
                <a:latin typeface="Rubik"/>
                <a:ea typeface="Rubik"/>
                <a:cs typeface="Rubik"/>
                <a:sym typeface="Rubik"/>
              </a:rPr>
              <a:t> Restore Database</a:t>
            </a:r>
          </a:p>
        </p:txBody>
      </p:sp>
      <p:pic>
        <p:nvPicPr>
          <p:cNvPr id="3" name="Picture 2">
            <a:extLst>
              <a:ext uri="{FF2B5EF4-FFF2-40B4-BE49-F238E27FC236}">
                <a16:creationId xmlns:a16="http://schemas.microsoft.com/office/drawing/2014/main" id="{06A6C9B1-9E53-4CF0-BC89-52CC86A1D3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851" y="1352431"/>
            <a:ext cx="7304568" cy="3605444"/>
          </a:xfrm>
          <a:prstGeom prst="rect">
            <a:avLst/>
          </a:prstGeom>
        </p:spPr>
      </p:pic>
    </p:spTree>
    <p:extLst>
      <p:ext uri="{BB962C8B-B14F-4D97-AF65-F5344CB8AC3E}">
        <p14:creationId xmlns:p14="http://schemas.microsoft.com/office/powerpoint/2010/main" val="162214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3" name="Google Shape;103;p17"/>
          <p:cNvSpPr txBox="1"/>
          <p:nvPr/>
        </p:nvSpPr>
        <p:spPr>
          <a:xfrm>
            <a:off x="947501" y="123914"/>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3" name="Picture 2">
            <a:extLst>
              <a:ext uri="{FF2B5EF4-FFF2-40B4-BE49-F238E27FC236}">
                <a16:creationId xmlns:a16="http://schemas.microsoft.com/office/drawing/2014/main" id="{D2B484AA-68A0-4364-AC97-E16E302DB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53833" y="801953"/>
            <a:ext cx="6302494" cy="4155921"/>
          </a:xfrm>
          <a:prstGeom prst="rect">
            <a:avLst/>
          </a:prstGeom>
        </p:spPr>
      </p:pic>
      <p:sp>
        <p:nvSpPr>
          <p:cNvPr id="10" name="Google Shape;103;p17">
            <a:extLst>
              <a:ext uri="{FF2B5EF4-FFF2-40B4-BE49-F238E27FC236}">
                <a16:creationId xmlns:a16="http://schemas.microsoft.com/office/drawing/2014/main" id="{1ADD79AB-DC1D-42B0-A1E0-6453B14B81C1}"/>
              </a:ext>
            </a:extLst>
          </p:cNvPr>
          <p:cNvSpPr txBox="1"/>
          <p:nvPr/>
        </p:nvSpPr>
        <p:spPr>
          <a:xfrm>
            <a:off x="128897" y="801953"/>
            <a:ext cx="2496039" cy="4062620"/>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err="1">
                <a:solidFill>
                  <a:schemeClr val="tx1"/>
                </a:solidFill>
                <a:latin typeface="Rubik"/>
                <a:ea typeface="Rubik"/>
                <a:cs typeface="Rubik"/>
                <a:sym typeface="Rubik"/>
              </a:rPr>
              <a:t>Perhatikan</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kotak</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merah</a:t>
            </a:r>
            <a:r>
              <a:rPr lang="en-ID" b="1" dirty="0">
                <a:solidFill>
                  <a:schemeClr val="tx1"/>
                </a:solidFill>
                <a:latin typeface="Rubik"/>
                <a:ea typeface="Rubik"/>
                <a:cs typeface="Rubik"/>
                <a:sym typeface="Rubik"/>
              </a:rPr>
              <a:t> pada </a:t>
            </a:r>
            <a:r>
              <a:rPr lang="en-ID" b="1" dirty="0" err="1">
                <a:solidFill>
                  <a:schemeClr val="tx1"/>
                </a:solidFill>
                <a:latin typeface="Rubik"/>
                <a:ea typeface="Rubik"/>
                <a:cs typeface="Rubik"/>
                <a:sym typeface="Rubik"/>
              </a:rPr>
              <a:t>gambar</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endParaRPr lang="en-ID" b="1" dirty="0">
              <a:solidFill>
                <a:schemeClr val="tx1"/>
              </a:solidFill>
              <a:latin typeface="Rubik"/>
              <a:ea typeface="Rubik"/>
              <a:cs typeface="Rubik"/>
              <a:sym typeface="Rubik"/>
            </a:endParaRP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Device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3 dot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r>
              <a:rPr lang="en-ID" b="1" dirty="0">
                <a:solidFill>
                  <a:schemeClr val="tx1"/>
                </a:solidFill>
                <a:latin typeface="Rubik"/>
                <a:ea typeface="Rubik"/>
                <a:cs typeface="Rubik"/>
                <a:sym typeface="Rubik"/>
              </a:rPr>
              <a:t>  device source</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Add</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a:solidFill>
                  <a:schemeClr val="tx1"/>
                </a:solidFill>
                <a:latin typeface="Rubik"/>
                <a:ea typeface="Rubik"/>
                <a:cs typeface="Rubik"/>
                <a:sym typeface="Rubik"/>
              </a:rPr>
              <a:t>Cari </a:t>
            </a:r>
            <a:r>
              <a:rPr lang="en-ID" b="1" dirty="0" err="1">
                <a:solidFill>
                  <a:schemeClr val="tx1"/>
                </a:solidFill>
                <a:latin typeface="Rubik"/>
                <a:ea typeface="Rubik"/>
                <a:cs typeface="Rubik"/>
                <a:sym typeface="Rubik"/>
              </a:rPr>
              <a:t>lokasi</a:t>
            </a:r>
            <a:r>
              <a:rPr lang="en-ID" b="1" dirty="0">
                <a:solidFill>
                  <a:schemeClr val="tx1"/>
                </a:solidFill>
                <a:latin typeface="Rubik"/>
                <a:ea typeface="Rubik"/>
                <a:cs typeface="Rubik"/>
                <a:sym typeface="Rubik"/>
              </a:rPr>
              <a:t> download file </a:t>
            </a:r>
            <a:r>
              <a:rPr lang="en-ID" b="1" dirty="0" err="1">
                <a:solidFill>
                  <a:schemeClr val="tx1"/>
                </a:solidFill>
                <a:latin typeface="Rubik"/>
                <a:ea typeface="Rubik"/>
                <a:cs typeface="Rubik"/>
                <a:sym typeface="Rubik"/>
              </a:rPr>
              <a:t>Staging.bak</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pada file </a:t>
            </a:r>
            <a:r>
              <a:rPr lang="en-ID" b="1" dirty="0" err="1">
                <a:solidFill>
                  <a:schemeClr val="tx1"/>
                </a:solidFill>
                <a:latin typeface="Rubik"/>
                <a:ea typeface="Rubik"/>
                <a:cs typeface="Rubik"/>
                <a:sym typeface="Rubik"/>
              </a:rPr>
              <a:t>Staging.bak</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p:txBody>
      </p:sp>
    </p:spTree>
    <p:extLst>
      <p:ext uri="{BB962C8B-B14F-4D97-AF65-F5344CB8AC3E}">
        <p14:creationId xmlns:p14="http://schemas.microsoft.com/office/powerpoint/2010/main" val="142143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 name="Google Shape;103;p17">
            <a:extLst>
              <a:ext uri="{FF2B5EF4-FFF2-40B4-BE49-F238E27FC236}">
                <a16:creationId xmlns:a16="http://schemas.microsoft.com/office/drawing/2014/main" id="{BC01F429-4DA9-48C6-B714-BD719DEA59AC}"/>
              </a:ext>
            </a:extLst>
          </p:cNvPr>
          <p:cNvSpPr txBox="1"/>
          <p:nvPr/>
        </p:nvSpPr>
        <p:spPr>
          <a:xfrm>
            <a:off x="1011296" y="-2389"/>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 sz="2000" b="1" dirty="0">
                <a:solidFill>
                  <a:schemeClr val="tx1"/>
                </a:solidFill>
                <a:latin typeface="Rubik"/>
                <a:ea typeface="Rubik"/>
                <a:cs typeface="Rubik"/>
                <a:sym typeface="Rubik"/>
              </a:rPr>
              <a:t>Restore Database Staging</a:t>
            </a:r>
            <a:endParaRPr sz="2000" b="1" dirty="0">
              <a:latin typeface="Rubik"/>
              <a:ea typeface="Rubik"/>
              <a:cs typeface="Rubik"/>
              <a:sym typeface="Rubik"/>
            </a:endParaRPr>
          </a:p>
        </p:txBody>
      </p:sp>
      <p:pic>
        <p:nvPicPr>
          <p:cNvPr id="5" name="Picture 4">
            <a:extLst>
              <a:ext uri="{FF2B5EF4-FFF2-40B4-BE49-F238E27FC236}">
                <a16:creationId xmlns:a16="http://schemas.microsoft.com/office/drawing/2014/main" id="{226C3FCB-6E28-4BBE-BA7C-0472601E11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8062" y="776550"/>
            <a:ext cx="6205817" cy="4181325"/>
          </a:xfrm>
          <a:prstGeom prst="rect">
            <a:avLst/>
          </a:prstGeom>
        </p:spPr>
      </p:pic>
      <p:sp>
        <p:nvSpPr>
          <p:cNvPr id="10" name="Google Shape;103;p17">
            <a:extLst>
              <a:ext uri="{FF2B5EF4-FFF2-40B4-BE49-F238E27FC236}">
                <a16:creationId xmlns:a16="http://schemas.microsoft.com/office/drawing/2014/main" id="{EA45409A-E999-4C76-9F16-82A7A1982124}"/>
              </a:ext>
            </a:extLst>
          </p:cNvPr>
          <p:cNvSpPr txBox="1"/>
          <p:nvPr/>
        </p:nvSpPr>
        <p:spPr>
          <a:xfrm>
            <a:off x="234510" y="776550"/>
            <a:ext cx="2363429" cy="2769959"/>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lvl="0"/>
            <a:r>
              <a:rPr lang="en-ID" b="1" dirty="0" err="1">
                <a:solidFill>
                  <a:schemeClr val="tx1"/>
                </a:solidFill>
                <a:latin typeface="Rubik"/>
                <a:ea typeface="Rubik"/>
                <a:cs typeface="Rubik"/>
                <a:sym typeface="Rubik"/>
              </a:rPr>
              <a:t>Perhatikan</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kotak</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merah</a:t>
            </a:r>
            <a:r>
              <a:rPr lang="en-ID" b="1" dirty="0">
                <a:solidFill>
                  <a:schemeClr val="tx1"/>
                </a:solidFill>
                <a:latin typeface="Rubik"/>
                <a:ea typeface="Rubik"/>
                <a:cs typeface="Rubik"/>
                <a:sym typeface="Rubik"/>
              </a:rPr>
              <a:t> pada </a:t>
            </a:r>
            <a:r>
              <a:rPr lang="en-ID" b="1" dirty="0" err="1">
                <a:solidFill>
                  <a:schemeClr val="tx1"/>
                </a:solidFill>
                <a:latin typeface="Rubik"/>
                <a:ea typeface="Rubik"/>
                <a:cs typeface="Rubik"/>
                <a:sym typeface="Rubik"/>
              </a:rPr>
              <a:t>gambar</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disebelah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kanan</a:t>
            </a:r>
            <a:endParaRPr lang="en-ID" b="1" dirty="0">
              <a:solidFill>
                <a:schemeClr val="tx1"/>
              </a:solidFill>
              <a:latin typeface="Rubik"/>
              <a:ea typeface="Rubik"/>
              <a:cs typeface="Rubik"/>
              <a:sym typeface="Rubik"/>
            </a:endParaRPr>
          </a:p>
          <a:p>
            <a:pPr lvl="0"/>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Pastikan</a:t>
            </a:r>
            <a:r>
              <a:rPr lang="en-ID" b="1" dirty="0">
                <a:solidFill>
                  <a:schemeClr val="tx1"/>
                </a:solidFill>
                <a:latin typeface="Rubik"/>
                <a:ea typeface="Rubik"/>
                <a:cs typeface="Rubik"/>
                <a:sym typeface="Rubik"/>
              </a:rPr>
              <a:t> file restore </a:t>
            </a:r>
            <a:r>
              <a:rPr lang="en-ID" b="1" dirty="0" err="1">
                <a:solidFill>
                  <a:schemeClr val="tx1"/>
                </a:solidFill>
                <a:latin typeface="Rubik"/>
                <a:ea typeface="Rubik"/>
                <a:cs typeface="Rubik"/>
                <a:sym typeface="Rubik"/>
              </a:rPr>
              <a:t>sudah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tercentang</a:t>
            </a:r>
            <a:endParaRPr lang="en-ID" b="1" dirty="0">
              <a:solidFill>
                <a:schemeClr val="tx1"/>
              </a:solidFill>
              <a:latin typeface="Rubik"/>
              <a:ea typeface="Rubik"/>
              <a:cs typeface="Rubik"/>
              <a:sym typeface="Rubik"/>
            </a:endParaRPr>
          </a:p>
          <a:p>
            <a:pPr marL="342900" lvl="0" indent="-342900">
              <a:buFont typeface="+mj-lt"/>
              <a:buAutoNum type="arabicPeriod"/>
            </a:pPr>
            <a:endParaRPr lang="en-ID" b="1" dirty="0">
              <a:solidFill>
                <a:schemeClr val="tx1"/>
              </a:solidFill>
              <a:latin typeface="Rubik"/>
              <a:ea typeface="Rubik"/>
              <a:cs typeface="Rubik"/>
              <a:sym typeface="Rubik"/>
            </a:endParaRPr>
          </a:p>
          <a:p>
            <a:pPr marL="342900" lvl="0" indent="-342900">
              <a:buFont typeface="+mj-lt"/>
              <a:buAutoNum type="arabicPeriod"/>
            </a:pPr>
            <a:r>
              <a:rPr lang="en-ID" b="1" dirty="0" err="1">
                <a:solidFill>
                  <a:schemeClr val="tx1"/>
                </a:solidFill>
                <a:latin typeface="Rubik"/>
                <a:ea typeface="Rubik"/>
                <a:cs typeface="Rubik"/>
                <a:sym typeface="Rubik"/>
              </a:rPr>
              <a:t>Jika</a:t>
            </a:r>
            <a:r>
              <a:rPr lang="en-ID" b="1" dirty="0">
                <a:solidFill>
                  <a:schemeClr val="tx1"/>
                </a:solidFill>
                <a:latin typeface="Rubik"/>
                <a:ea typeface="Rubik"/>
                <a:cs typeface="Rubik"/>
                <a:sym typeface="Rubik"/>
              </a:rPr>
              <a:t> proses restore </a:t>
            </a:r>
            <a:r>
              <a:rPr lang="en-ID" b="1" dirty="0" err="1">
                <a:solidFill>
                  <a:schemeClr val="tx1"/>
                </a:solidFill>
                <a:latin typeface="Rubik"/>
                <a:ea typeface="Rubik"/>
                <a:cs typeface="Rubik"/>
                <a:sym typeface="Rubik"/>
              </a:rPr>
              <a:t>sudah</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selesai</a:t>
            </a:r>
            <a:r>
              <a:rPr lang="en-ID" b="1" dirty="0">
                <a:solidFill>
                  <a:schemeClr val="tx1"/>
                </a:solidFill>
                <a:latin typeface="Rubik"/>
                <a:ea typeface="Rubik"/>
                <a:cs typeface="Rubik"/>
                <a:sym typeface="Rubik"/>
              </a:rPr>
              <a:t>, </a:t>
            </a:r>
            <a:r>
              <a:rPr lang="en-ID" b="1" dirty="0" err="1">
                <a:solidFill>
                  <a:schemeClr val="tx1"/>
                </a:solidFill>
                <a:latin typeface="Rubik"/>
                <a:ea typeface="Rubik"/>
                <a:cs typeface="Rubik"/>
                <a:sym typeface="Rubik"/>
              </a:rPr>
              <a:t>Klik</a:t>
            </a:r>
            <a:r>
              <a:rPr lang="en-ID" b="1" dirty="0">
                <a:solidFill>
                  <a:schemeClr val="tx1"/>
                </a:solidFill>
                <a:latin typeface="Rubik"/>
                <a:ea typeface="Rubik"/>
                <a:cs typeface="Rubik"/>
                <a:sym typeface="Rubik"/>
              </a:rPr>
              <a:t> OK</a:t>
            </a:r>
          </a:p>
        </p:txBody>
      </p:sp>
    </p:spTree>
    <p:extLst>
      <p:ext uri="{BB962C8B-B14F-4D97-AF65-F5344CB8AC3E}">
        <p14:creationId xmlns:p14="http://schemas.microsoft.com/office/powerpoint/2010/main" val="383622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mt="10000"/>
          </a:blip>
          <a:stretch>
            <a:fillRect/>
          </a:stretch>
        </p:blipFill>
        <p:spPr>
          <a:xfrm>
            <a:off x="0" y="-49694"/>
            <a:ext cx="9144001" cy="5143501"/>
          </a:xfrm>
          <a:prstGeom prst="rect">
            <a:avLst/>
          </a:prstGeom>
          <a:noFill/>
          <a:ln>
            <a:noFill/>
          </a:ln>
        </p:spPr>
      </p:pic>
      <p:pic>
        <p:nvPicPr>
          <p:cNvPr id="104" name="Google Shape;104;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 name="Google Shape;103;p17">
            <a:extLst>
              <a:ext uri="{FF2B5EF4-FFF2-40B4-BE49-F238E27FC236}">
                <a16:creationId xmlns:a16="http://schemas.microsoft.com/office/drawing/2014/main" id="{BC01F429-4DA9-48C6-B714-BD719DEA59AC}"/>
              </a:ext>
            </a:extLst>
          </p:cNvPr>
          <p:cNvSpPr txBox="1"/>
          <p:nvPr/>
        </p:nvSpPr>
        <p:spPr>
          <a:xfrm>
            <a:off x="1011296" y="49693"/>
            <a:ext cx="5879805"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lgn="ctr"/>
            <a:r>
              <a:rPr lang="en-ID" sz="2000" b="1" dirty="0">
                <a:latin typeface="Rubik"/>
                <a:ea typeface="Rubik"/>
                <a:cs typeface="Rubik"/>
                <a:sym typeface="Rubik"/>
              </a:rPr>
              <a:t>TASK -1  </a:t>
            </a:r>
            <a:r>
              <a:rPr lang="en-ID" sz="2000" b="1" dirty="0">
                <a:solidFill>
                  <a:schemeClr val="tx1"/>
                </a:solidFill>
                <a:latin typeface="Rubik"/>
                <a:ea typeface="Rubik"/>
                <a:cs typeface="Rubik"/>
                <a:sym typeface="Rubik"/>
              </a:rPr>
              <a:t>ERD</a:t>
            </a:r>
            <a:r>
              <a:rPr lang="en" sz="2000" b="1" dirty="0">
                <a:solidFill>
                  <a:schemeClr val="tx1"/>
                </a:solidFill>
                <a:latin typeface="Rubik"/>
                <a:ea typeface="Rubik"/>
                <a:cs typeface="Rubik"/>
                <a:sym typeface="Rubik"/>
              </a:rPr>
              <a:t> Database Staging</a:t>
            </a:r>
            <a:endParaRPr sz="2000" b="1" dirty="0">
              <a:latin typeface="Rubik"/>
              <a:ea typeface="Rubik"/>
              <a:cs typeface="Rubik"/>
              <a:sym typeface="Rubik"/>
            </a:endParaRPr>
          </a:p>
        </p:txBody>
      </p:sp>
      <p:sp>
        <p:nvSpPr>
          <p:cNvPr id="10" name="Google Shape;103;p17">
            <a:extLst>
              <a:ext uri="{FF2B5EF4-FFF2-40B4-BE49-F238E27FC236}">
                <a16:creationId xmlns:a16="http://schemas.microsoft.com/office/drawing/2014/main" id="{B92FC4F9-725C-4673-B3F3-13F04D52FDA3}"/>
              </a:ext>
            </a:extLst>
          </p:cNvPr>
          <p:cNvSpPr txBox="1"/>
          <p:nvPr/>
        </p:nvSpPr>
        <p:spPr>
          <a:xfrm>
            <a:off x="871219" y="577541"/>
            <a:ext cx="6648400"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lvl="0"/>
            <a:r>
              <a:rPr lang="en-ID" b="1" dirty="0" err="1">
                <a:latin typeface="Rubik"/>
                <a:ea typeface="Rubik"/>
                <a:cs typeface="Rubik"/>
                <a:sym typeface="Rubik"/>
              </a:rPr>
              <a:t>Berikut</a:t>
            </a:r>
            <a:r>
              <a:rPr lang="en-ID" b="1" dirty="0">
                <a:latin typeface="Rubik"/>
                <a:ea typeface="Rubik"/>
                <a:cs typeface="Rubik"/>
                <a:sym typeface="Rubik"/>
              </a:rPr>
              <a:t> </a:t>
            </a:r>
            <a:r>
              <a:rPr lang="en-ID" b="1" dirty="0" err="1">
                <a:latin typeface="Rubik"/>
                <a:ea typeface="Rubik"/>
                <a:cs typeface="Rubik"/>
                <a:sym typeface="Rubik"/>
              </a:rPr>
              <a:t>ini</a:t>
            </a:r>
            <a:r>
              <a:rPr lang="en-ID" b="1" dirty="0">
                <a:latin typeface="Rubik"/>
                <a:ea typeface="Rubik"/>
                <a:cs typeface="Rubik"/>
                <a:sym typeface="Rubik"/>
              </a:rPr>
              <a:t> </a:t>
            </a:r>
            <a:r>
              <a:rPr lang="en-ID" b="1" dirty="0" err="1">
                <a:latin typeface="Rubik"/>
                <a:ea typeface="Rubik"/>
                <a:cs typeface="Rubik"/>
                <a:sym typeface="Rubik"/>
              </a:rPr>
              <a:t>adalah</a:t>
            </a:r>
            <a:r>
              <a:rPr lang="en-ID" b="1" dirty="0">
                <a:latin typeface="Rubik"/>
                <a:ea typeface="Rubik"/>
                <a:cs typeface="Rubik"/>
                <a:sym typeface="Rubik"/>
              </a:rPr>
              <a:t> </a:t>
            </a:r>
            <a:r>
              <a:rPr lang="en-ID" b="1" dirty="0" err="1">
                <a:latin typeface="Rubik"/>
                <a:ea typeface="Rubik"/>
                <a:cs typeface="Rubik"/>
                <a:sym typeface="Rubik"/>
              </a:rPr>
              <a:t>tampilan</a:t>
            </a:r>
            <a:r>
              <a:rPr lang="en-ID" b="1" dirty="0">
                <a:latin typeface="Rubik"/>
                <a:ea typeface="Rubik"/>
                <a:cs typeface="Rubik"/>
                <a:sym typeface="Rubik"/>
              </a:rPr>
              <a:t> ERD Database Staging yang </a:t>
            </a:r>
            <a:r>
              <a:rPr lang="en-ID" b="1" dirty="0" err="1">
                <a:latin typeface="Rubik"/>
                <a:ea typeface="Rubik"/>
                <a:cs typeface="Rubik"/>
                <a:sym typeface="Rubik"/>
              </a:rPr>
              <a:t>telah</a:t>
            </a:r>
            <a:r>
              <a:rPr lang="en-ID" b="1" dirty="0">
                <a:latin typeface="Rubik"/>
                <a:ea typeface="Rubik"/>
                <a:cs typeface="Rubik"/>
                <a:sym typeface="Rubik"/>
              </a:rPr>
              <a:t> </a:t>
            </a:r>
            <a:r>
              <a:rPr lang="en-ID" b="1" dirty="0" err="1">
                <a:latin typeface="Rubik"/>
                <a:ea typeface="Rubik"/>
                <a:cs typeface="Rubik"/>
                <a:sym typeface="Rubik"/>
              </a:rPr>
              <a:t>kita</a:t>
            </a:r>
            <a:r>
              <a:rPr lang="en-ID" b="1" dirty="0">
                <a:latin typeface="Rubik"/>
                <a:ea typeface="Rubik"/>
                <a:cs typeface="Rubik"/>
                <a:sym typeface="Rubik"/>
              </a:rPr>
              <a:t> restore</a:t>
            </a:r>
            <a:endParaRPr b="1" dirty="0">
              <a:latin typeface="Rubik"/>
              <a:ea typeface="Rubik"/>
              <a:cs typeface="Rubik"/>
              <a:sym typeface="Rubik"/>
            </a:endParaRPr>
          </a:p>
        </p:txBody>
      </p:sp>
      <p:pic>
        <p:nvPicPr>
          <p:cNvPr id="2" name="Picture 1">
            <a:extLst>
              <a:ext uri="{FF2B5EF4-FFF2-40B4-BE49-F238E27FC236}">
                <a16:creationId xmlns:a16="http://schemas.microsoft.com/office/drawing/2014/main" id="{060C4E5D-8888-4CFA-84A2-B579314478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694" y="977620"/>
            <a:ext cx="7890612" cy="3783778"/>
          </a:xfrm>
          <a:prstGeom prst="rect">
            <a:avLst/>
          </a:prstGeom>
        </p:spPr>
      </p:pic>
    </p:spTree>
    <p:extLst>
      <p:ext uri="{BB962C8B-B14F-4D97-AF65-F5344CB8AC3E}">
        <p14:creationId xmlns:p14="http://schemas.microsoft.com/office/powerpoint/2010/main" val="38104264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1134</TotalTime>
  <Words>899</Words>
  <Application>Microsoft Office PowerPoint</Application>
  <PresentationFormat>On-screen Show (16:9)</PresentationFormat>
  <Paragraphs>142</Paragraphs>
  <Slides>33</Slides>
  <Notes>33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Rubik SemiBold</vt:lpstr>
      <vt:lpstr>Rubik</vt:lpstr>
      <vt:lpstr>Arial</vt:lpstr>
      <vt:lpstr>Rubik Light</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naura.mura</dc:creator>
  <cp:lastModifiedBy>user</cp:lastModifiedBy>
  <cp:revision>59</cp:revision>
  <dcterms:modified xsi:type="dcterms:W3CDTF">2023-07-02T15:34:06Z</dcterms:modified>
</cp:coreProperties>
</file>